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319" r:id="rId3"/>
    <p:sldId id="263" r:id="rId4"/>
    <p:sldId id="265" r:id="rId5"/>
    <p:sldId id="266" r:id="rId6"/>
    <p:sldId id="258" r:id="rId7"/>
    <p:sldId id="259" r:id="rId8"/>
    <p:sldId id="260" r:id="rId9"/>
    <p:sldId id="261" r:id="rId10"/>
    <p:sldId id="262" r:id="rId11"/>
    <p:sldId id="268" r:id="rId12"/>
    <p:sldId id="269" r:id="rId13"/>
    <p:sldId id="280" r:id="rId14"/>
    <p:sldId id="271" r:id="rId15"/>
    <p:sldId id="279" r:id="rId16"/>
    <p:sldId id="273" r:id="rId17"/>
    <p:sldId id="275" r:id="rId18"/>
    <p:sldId id="276" r:id="rId19"/>
    <p:sldId id="277" r:id="rId20"/>
    <p:sldId id="278" r:id="rId21"/>
    <p:sldId id="320" r:id="rId22"/>
    <p:sldId id="321" r:id="rId23"/>
    <p:sldId id="322" r:id="rId24"/>
    <p:sldId id="323" r:id="rId25"/>
    <p:sldId id="371" r:id="rId26"/>
    <p:sldId id="324" r:id="rId27"/>
    <p:sldId id="325" r:id="rId28"/>
    <p:sldId id="340" r:id="rId29"/>
    <p:sldId id="343" r:id="rId30"/>
    <p:sldId id="341" r:id="rId31"/>
    <p:sldId id="344" r:id="rId32"/>
    <p:sldId id="345" r:id="rId33"/>
    <p:sldId id="346" r:id="rId34"/>
    <p:sldId id="347" r:id="rId35"/>
    <p:sldId id="348" r:id="rId36"/>
    <p:sldId id="349" r:id="rId37"/>
    <p:sldId id="350" r:id="rId38"/>
    <p:sldId id="351" r:id="rId39"/>
    <p:sldId id="352" r:id="rId40"/>
    <p:sldId id="353" r:id="rId41"/>
    <p:sldId id="354" r:id="rId42"/>
    <p:sldId id="326" r:id="rId43"/>
    <p:sldId id="327" r:id="rId44"/>
    <p:sldId id="328" r:id="rId45"/>
    <p:sldId id="329" r:id="rId46"/>
    <p:sldId id="355" r:id="rId47"/>
    <p:sldId id="330" r:id="rId48"/>
    <p:sldId id="365" r:id="rId49"/>
    <p:sldId id="356" r:id="rId50"/>
    <p:sldId id="370" r:id="rId51"/>
    <p:sldId id="331" r:id="rId52"/>
    <p:sldId id="372" r:id="rId53"/>
    <p:sldId id="373" r:id="rId54"/>
    <p:sldId id="332" r:id="rId55"/>
    <p:sldId id="366" r:id="rId56"/>
    <p:sldId id="374" r:id="rId57"/>
    <p:sldId id="375" r:id="rId58"/>
    <p:sldId id="376" r:id="rId59"/>
    <p:sldId id="377" r:id="rId60"/>
    <p:sldId id="368" r:id="rId61"/>
    <p:sldId id="378" r:id="rId62"/>
    <p:sldId id="369" r:id="rId63"/>
    <p:sldId id="281" r:id="rId64"/>
    <p:sldId id="357" r:id="rId65"/>
    <p:sldId id="358" r:id="rId66"/>
    <p:sldId id="359" r:id="rId67"/>
    <p:sldId id="360" r:id="rId68"/>
    <p:sldId id="363" r:id="rId69"/>
    <p:sldId id="364" r:id="rId70"/>
    <p:sldId id="336" r:id="rId71"/>
    <p:sldId id="337" r:id="rId72"/>
    <p:sldId id="338" r:id="rId73"/>
    <p:sldId id="339"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A520"/>
    <a:srgbClr val="D2AF00"/>
    <a:srgbClr val="0099FF"/>
    <a:srgbClr val="14AABE"/>
    <a:srgbClr val="A9A9A9"/>
    <a:srgbClr val="211F22"/>
    <a:srgbClr val="6C5A00"/>
    <a:srgbClr val="FFD700"/>
    <a:srgbClr val="E30000"/>
    <a:srgbClr val="F4E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86410" autoAdjust="0"/>
  </p:normalViewPr>
  <p:slideViewPr>
    <p:cSldViewPr snapToGrid="0">
      <p:cViewPr varScale="1">
        <p:scale>
          <a:sx n="98" d="100"/>
          <a:sy n="98" d="100"/>
        </p:scale>
        <p:origin x="1110" y="90"/>
      </p:cViewPr>
      <p:guideLst/>
    </p:cSldViewPr>
  </p:slideViewPr>
  <p:outlineViewPr>
    <p:cViewPr>
      <p:scale>
        <a:sx n="33" d="100"/>
        <a:sy n="33" d="100"/>
      </p:scale>
      <p:origin x="0" y="-8018"/>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7" d="100"/>
          <a:sy n="47" d="100"/>
        </p:scale>
        <p:origin x="2719" y="3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A783BE-86E3-4124-B40E-E0D9C3D52D16}" type="datetimeFigureOut">
              <a:rPr lang="en-SG" smtClean="0"/>
              <a:t>14/8/2019</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2B5E3B-3FE4-47AA-874D-434131EBE864}" type="slidenum">
              <a:rPr lang="en-SG" smtClean="0"/>
              <a:t>‹#›</a:t>
            </a:fld>
            <a:endParaRPr lang="en-SG"/>
          </a:p>
        </p:txBody>
      </p:sp>
    </p:spTree>
    <p:extLst>
      <p:ext uri="{BB962C8B-B14F-4D97-AF65-F5344CB8AC3E}">
        <p14:creationId xmlns:p14="http://schemas.microsoft.com/office/powerpoint/2010/main" val="3438848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78C78A9-EAE2-46C2-A0A3-AC987FD1E64E}" type="slidenum">
              <a:rPr lang="en-SG" smtClean="0"/>
              <a:t>2</a:t>
            </a:fld>
            <a:endParaRPr lang="en-SG"/>
          </a:p>
        </p:txBody>
      </p:sp>
    </p:spTree>
    <p:extLst>
      <p:ext uri="{BB962C8B-B14F-4D97-AF65-F5344CB8AC3E}">
        <p14:creationId xmlns:p14="http://schemas.microsoft.com/office/powerpoint/2010/main" val="968740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CB2B5E3B-3FE4-47AA-874D-434131EBE864}" type="slidenum">
              <a:rPr lang="en-SG" smtClean="0"/>
              <a:t>59</a:t>
            </a:fld>
            <a:endParaRPr lang="en-SG"/>
          </a:p>
        </p:txBody>
      </p:sp>
    </p:spTree>
    <p:extLst>
      <p:ext uri="{BB962C8B-B14F-4D97-AF65-F5344CB8AC3E}">
        <p14:creationId xmlns:p14="http://schemas.microsoft.com/office/powerpoint/2010/main" val="4062038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B2B5E3B-3FE4-47AA-874D-434131EBE864}" type="slidenum">
              <a:rPr lang="en-SG" smtClean="0"/>
              <a:t>19</a:t>
            </a:fld>
            <a:endParaRPr lang="en-SG"/>
          </a:p>
        </p:txBody>
      </p:sp>
    </p:spTree>
    <p:extLst>
      <p:ext uri="{BB962C8B-B14F-4D97-AF65-F5344CB8AC3E}">
        <p14:creationId xmlns:p14="http://schemas.microsoft.com/office/powerpoint/2010/main" val="2343613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B2B5E3B-3FE4-47AA-874D-434131EBE864}" type="slidenum">
              <a:rPr lang="en-SG" smtClean="0"/>
              <a:t>20</a:t>
            </a:fld>
            <a:endParaRPr lang="en-SG"/>
          </a:p>
        </p:txBody>
      </p:sp>
    </p:spTree>
    <p:extLst>
      <p:ext uri="{BB962C8B-B14F-4D97-AF65-F5344CB8AC3E}">
        <p14:creationId xmlns:p14="http://schemas.microsoft.com/office/powerpoint/2010/main" val="1477998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B2B5E3B-3FE4-47AA-874D-434131EBE864}" type="slidenum">
              <a:rPr lang="en-SG" smtClean="0"/>
              <a:t>21</a:t>
            </a:fld>
            <a:endParaRPr lang="en-SG"/>
          </a:p>
        </p:txBody>
      </p:sp>
    </p:spTree>
    <p:extLst>
      <p:ext uri="{BB962C8B-B14F-4D97-AF65-F5344CB8AC3E}">
        <p14:creationId xmlns:p14="http://schemas.microsoft.com/office/powerpoint/2010/main" val="3065727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B2B5E3B-3FE4-47AA-874D-434131EBE864}" type="slidenum">
              <a:rPr lang="en-SG" smtClean="0"/>
              <a:t>22</a:t>
            </a:fld>
            <a:endParaRPr lang="en-SG"/>
          </a:p>
        </p:txBody>
      </p:sp>
    </p:spTree>
    <p:extLst>
      <p:ext uri="{BB962C8B-B14F-4D97-AF65-F5344CB8AC3E}">
        <p14:creationId xmlns:p14="http://schemas.microsoft.com/office/powerpoint/2010/main" val="2372314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B2B5E3B-3FE4-47AA-874D-434131EBE864}" type="slidenum">
              <a:rPr lang="en-SG" smtClean="0"/>
              <a:t>23</a:t>
            </a:fld>
            <a:endParaRPr lang="en-SG"/>
          </a:p>
        </p:txBody>
      </p:sp>
    </p:spTree>
    <p:extLst>
      <p:ext uri="{BB962C8B-B14F-4D97-AF65-F5344CB8AC3E}">
        <p14:creationId xmlns:p14="http://schemas.microsoft.com/office/powerpoint/2010/main" val="1653371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B2B5E3B-3FE4-47AA-874D-434131EBE864}" type="slidenum">
              <a:rPr lang="en-SG" smtClean="0"/>
              <a:t>24</a:t>
            </a:fld>
            <a:endParaRPr lang="en-SG"/>
          </a:p>
        </p:txBody>
      </p:sp>
    </p:spTree>
    <p:extLst>
      <p:ext uri="{BB962C8B-B14F-4D97-AF65-F5344CB8AC3E}">
        <p14:creationId xmlns:p14="http://schemas.microsoft.com/office/powerpoint/2010/main" val="535029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B2B5E3B-3FE4-47AA-874D-434131EBE864}" type="slidenum">
              <a:rPr lang="en-SG" smtClean="0"/>
              <a:t>25</a:t>
            </a:fld>
            <a:endParaRPr lang="en-SG"/>
          </a:p>
        </p:txBody>
      </p:sp>
    </p:spTree>
    <p:extLst>
      <p:ext uri="{BB962C8B-B14F-4D97-AF65-F5344CB8AC3E}">
        <p14:creationId xmlns:p14="http://schemas.microsoft.com/office/powerpoint/2010/main" val="2782785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Image generation can be conditional on a class label, if available, allowing the targeted generated of images of a given type. This means that when the trained generator model is used as a standalone model to generate images in the domain, images of a given type, or class label, can be generated</a:t>
            </a:r>
            <a:endParaRPr lang="en-SG" dirty="0"/>
          </a:p>
        </p:txBody>
      </p:sp>
      <p:sp>
        <p:nvSpPr>
          <p:cNvPr id="4" name="Slide Number Placeholder 3"/>
          <p:cNvSpPr>
            <a:spLocks noGrp="1"/>
          </p:cNvSpPr>
          <p:nvPr>
            <p:ph type="sldNum" sz="quarter" idx="5"/>
          </p:nvPr>
        </p:nvSpPr>
        <p:spPr/>
        <p:txBody>
          <a:bodyPr/>
          <a:lstStyle/>
          <a:p>
            <a:fld id="{CB2B5E3B-3FE4-47AA-874D-434131EBE864}" type="slidenum">
              <a:rPr lang="en-SG" smtClean="0"/>
              <a:t>50</a:t>
            </a:fld>
            <a:endParaRPr lang="en-SG"/>
          </a:p>
        </p:txBody>
      </p:sp>
    </p:spTree>
    <p:extLst>
      <p:ext uri="{BB962C8B-B14F-4D97-AF65-F5344CB8AC3E}">
        <p14:creationId xmlns:p14="http://schemas.microsoft.com/office/powerpoint/2010/main" val="1079743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1F366-D809-4817-9CCF-6A87124A00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3A720DDC-52AF-4B64-AD93-51C839E676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0C33520E-03A9-4495-9360-C07AEFAF7E63}"/>
              </a:ext>
            </a:extLst>
          </p:cNvPr>
          <p:cNvSpPr>
            <a:spLocks noGrp="1"/>
          </p:cNvSpPr>
          <p:nvPr>
            <p:ph type="dt" sz="half" idx="10"/>
          </p:nvPr>
        </p:nvSpPr>
        <p:spPr/>
        <p:txBody>
          <a:bodyPr/>
          <a:lstStyle/>
          <a:p>
            <a:fld id="{E4390563-BF19-47D5-8529-A3EBE6B1345D}" type="datetimeFigureOut">
              <a:rPr lang="en-SG" smtClean="0"/>
              <a:t>14/8/2019</a:t>
            </a:fld>
            <a:endParaRPr lang="en-SG"/>
          </a:p>
        </p:txBody>
      </p:sp>
      <p:sp>
        <p:nvSpPr>
          <p:cNvPr id="5" name="Footer Placeholder 4">
            <a:extLst>
              <a:ext uri="{FF2B5EF4-FFF2-40B4-BE49-F238E27FC236}">
                <a16:creationId xmlns:a16="http://schemas.microsoft.com/office/drawing/2014/main" id="{A6EBC8DD-DC06-4078-B1FF-A345E902830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DD7EC2B-D4A3-46C6-9441-48BF78144CE6}"/>
              </a:ext>
            </a:extLst>
          </p:cNvPr>
          <p:cNvSpPr>
            <a:spLocks noGrp="1"/>
          </p:cNvSpPr>
          <p:nvPr>
            <p:ph type="sldNum" sz="quarter" idx="12"/>
          </p:nvPr>
        </p:nvSpPr>
        <p:spPr/>
        <p:txBody>
          <a:bodyPr/>
          <a:lstStyle/>
          <a:p>
            <a:fld id="{8D25A8CA-C8EB-4CA3-ACE0-40E40324F752}" type="slidenum">
              <a:rPr lang="en-SG" smtClean="0"/>
              <a:t>‹#›</a:t>
            </a:fld>
            <a:endParaRPr lang="en-SG"/>
          </a:p>
        </p:txBody>
      </p:sp>
    </p:spTree>
    <p:extLst>
      <p:ext uri="{BB962C8B-B14F-4D97-AF65-F5344CB8AC3E}">
        <p14:creationId xmlns:p14="http://schemas.microsoft.com/office/powerpoint/2010/main" val="2855707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F3B53-4191-4D19-AFF1-363C90942955}"/>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BC4633BB-27DC-4D73-9B17-ED85659B8E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E05492E-4D2C-457D-A1F5-C3C1200793E7}"/>
              </a:ext>
            </a:extLst>
          </p:cNvPr>
          <p:cNvSpPr>
            <a:spLocks noGrp="1"/>
          </p:cNvSpPr>
          <p:nvPr>
            <p:ph type="dt" sz="half" idx="10"/>
          </p:nvPr>
        </p:nvSpPr>
        <p:spPr/>
        <p:txBody>
          <a:bodyPr/>
          <a:lstStyle/>
          <a:p>
            <a:fld id="{E4390563-BF19-47D5-8529-A3EBE6B1345D}" type="datetimeFigureOut">
              <a:rPr lang="en-SG" smtClean="0"/>
              <a:t>14/8/2019</a:t>
            </a:fld>
            <a:endParaRPr lang="en-SG"/>
          </a:p>
        </p:txBody>
      </p:sp>
      <p:sp>
        <p:nvSpPr>
          <p:cNvPr id="5" name="Footer Placeholder 4">
            <a:extLst>
              <a:ext uri="{FF2B5EF4-FFF2-40B4-BE49-F238E27FC236}">
                <a16:creationId xmlns:a16="http://schemas.microsoft.com/office/drawing/2014/main" id="{CE6E11C0-A0F2-49A0-B9F2-A2804807D58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94A4998-C076-4A7E-9242-92ADCD5550E3}"/>
              </a:ext>
            </a:extLst>
          </p:cNvPr>
          <p:cNvSpPr>
            <a:spLocks noGrp="1"/>
          </p:cNvSpPr>
          <p:nvPr>
            <p:ph type="sldNum" sz="quarter" idx="12"/>
          </p:nvPr>
        </p:nvSpPr>
        <p:spPr/>
        <p:txBody>
          <a:bodyPr/>
          <a:lstStyle/>
          <a:p>
            <a:fld id="{8D25A8CA-C8EB-4CA3-ACE0-40E40324F752}" type="slidenum">
              <a:rPr lang="en-SG" smtClean="0"/>
              <a:t>‹#›</a:t>
            </a:fld>
            <a:endParaRPr lang="en-SG"/>
          </a:p>
        </p:txBody>
      </p:sp>
    </p:spTree>
    <p:extLst>
      <p:ext uri="{BB962C8B-B14F-4D97-AF65-F5344CB8AC3E}">
        <p14:creationId xmlns:p14="http://schemas.microsoft.com/office/powerpoint/2010/main" val="1155961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8A753E-4DD9-4165-91FD-4AC3A3A200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BB31F84D-C5C5-4CA5-AD7A-B6E3D2AAA5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855A15D-6C76-48DC-A0DA-99262CD44442}"/>
              </a:ext>
            </a:extLst>
          </p:cNvPr>
          <p:cNvSpPr>
            <a:spLocks noGrp="1"/>
          </p:cNvSpPr>
          <p:nvPr>
            <p:ph type="dt" sz="half" idx="10"/>
          </p:nvPr>
        </p:nvSpPr>
        <p:spPr/>
        <p:txBody>
          <a:bodyPr/>
          <a:lstStyle/>
          <a:p>
            <a:fld id="{E4390563-BF19-47D5-8529-A3EBE6B1345D}" type="datetimeFigureOut">
              <a:rPr lang="en-SG" smtClean="0"/>
              <a:t>14/8/2019</a:t>
            </a:fld>
            <a:endParaRPr lang="en-SG"/>
          </a:p>
        </p:txBody>
      </p:sp>
      <p:sp>
        <p:nvSpPr>
          <p:cNvPr id="5" name="Footer Placeholder 4">
            <a:extLst>
              <a:ext uri="{FF2B5EF4-FFF2-40B4-BE49-F238E27FC236}">
                <a16:creationId xmlns:a16="http://schemas.microsoft.com/office/drawing/2014/main" id="{FAC17D6F-2550-4BB6-9288-63BB1C86AE4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967A73F-E0CC-4A3D-A7FA-B0C3B2CA3686}"/>
              </a:ext>
            </a:extLst>
          </p:cNvPr>
          <p:cNvSpPr>
            <a:spLocks noGrp="1"/>
          </p:cNvSpPr>
          <p:nvPr>
            <p:ph type="sldNum" sz="quarter" idx="12"/>
          </p:nvPr>
        </p:nvSpPr>
        <p:spPr/>
        <p:txBody>
          <a:bodyPr/>
          <a:lstStyle/>
          <a:p>
            <a:fld id="{8D25A8CA-C8EB-4CA3-ACE0-40E40324F752}" type="slidenum">
              <a:rPr lang="en-SG" smtClean="0"/>
              <a:t>‹#›</a:t>
            </a:fld>
            <a:endParaRPr lang="en-SG"/>
          </a:p>
        </p:txBody>
      </p:sp>
    </p:spTree>
    <p:extLst>
      <p:ext uri="{BB962C8B-B14F-4D97-AF65-F5344CB8AC3E}">
        <p14:creationId xmlns:p14="http://schemas.microsoft.com/office/powerpoint/2010/main" val="409140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FDA8-C52E-413B-96FE-A2E7B1C5BC3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1DDB1E01-4A16-4E11-A396-F012F6B50B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80B1A53-B07B-4112-9F6E-8F034EBF9AE8}"/>
              </a:ext>
            </a:extLst>
          </p:cNvPr>
          <p:cNvSpPr>
            <a:spLocks noGrp="1"/>
          </p:cNvSpPr>
          <p:nvPr>
            <p:ph type="dt" sz="half" idx="10"/>
          </p:nvPr>
        </p:nvSpPr>
        <p:spPr/>
        <p:txBody>
          <a:bodyPr/>
          <a:lstStyle/>
          <a:p>
            <a:fld id="{E4390563-BF19-47D5-8529-A3EBE6B1345D}" type="datetimeFigureOut">
              <a:rPr lang="en-SG" smtClean="0"/>
              <a:t>14/8/2019</a:t>
            </a:fld>
            <a:endParaRPr lang="en-SG"/>
          </a:p>
        </p:txBody>
      </p:sp>
      <p:sp>
        <p:nvSpPr>
          <p:cNvPr id="5" name="Footer Placeholder 4">
            <a:extLst>
              <a:ext uri="{FF2B5EF4-FFF2-40B4-BE49-F238E27FC236}">
                <a16:creationId xmlns:a16="http://schemas.microsoft.com/office/drawing/2014/main" id="{EFD30FB8-9230-46F0-B3AD-75C28E89AD9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66B0793-A590-4E6D-BAA9-FAD316AFE048}"/>
              </a:ext>
            </a:extLst>
          </p:cNvPr>
          <p:cNvSpPr>
            <a:spLocks noGrp="1"/>
          </p:cNvSpPr>
          <p:nvPr>
            <p:ph type="sldNum" sz="quarter" idx="12"/>
          </p:nvPr>
        </p:nvSpPr>
        <p:spPr/>
        <p:txBody>
          <a:bodyPr/>
          <a:lstStyle/>
          <a:p>
            <a:fld id="{8D25A8CA-C8EB-4CA3-ACE0-40E40324F752}" type="slidenum">
              <a:rPr lang="en-SG" smtClean="0"/>
              <a:t>‹#›</a:t>
            </a:fld>
            <a:endParaRPr lang="en-SG"/>
          </a:p>
        </p:txBody>
      </p:sp>
    </p:spTree>
    <p:extLst>
      <p:ext uri="{BB962C8B-B14F-4D97-AF65-F5344CB8AC3E}">
        <p14:creationId xmlns:p14="http://schemas.microsoft.com/office/powerpoint/2010/main" val="2601922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0B62A-16F9-4FC2-804F-8ABD933CDF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49E754F6-72AB-4084-BDBF-03BF0236A5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E57D9A-F76C-4B74-9990-E5E458642FF4}"/>
              </a:ext>
            </a:extLst>
          </p:cNvPr>
          <p:cNvSpPr>
            <a:spLocks noGrp="1"/>
          </p:cNvSpPr>
          <p:nvPr>
            <p:ph type="dt" sz="half" idx="10"/>
          </p:nvPr>
        </p:nvSpPr>
        <p:spPr/>
        <p:txBody>
          <a:bodyPr/>
          <a:lstStyle/>
          <a:p>
            <a:fld id="{E4390563-BF19-47D5-8529-A3EBE6B1345D}" type="datetimeFigureOut">
              <a:rPr lang="en-SG" smtClean="0"/>
              <a:t>14/8/2019</a:t>
            </a:fld>
            <a:endParaRPr lang="en-SG"/>
          </a:p>
        </p:txBody>
      </p:sp>
      <p:sp>
        <p:nvSpPr>
          <p:cNvPr id="5" name="Footer Placeholder 4">
            <a:extLst>
              <a:ext uri="{FF2B5EF4-FFF2-40B4-BE49-F238E27FC236}">
                <a16:creationId xmlns:a16="http://schemas.microsoft.com/office/drawing/2014/main" id="{E365A355-B235-40C0-93D7-68DA55E5DEA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C15699A-03A8-4DC9-98D0-1B2B007860A2}"/>
              </a:ext>
            </a:extLst>
          </p:cNvPr>
          <p:cNvSpPr>
            <a:spLocks noGrp="1"/>
          </p:cNvSpPr>
          <p:nvPr>
            <p:ph type="sldNum" sz="quarter" idx="12"/>
          </p:nvPr>
        </p:nvSpPr>
        <p:spPr/>
        <p:txBody>
          <a:bodyPr/>
          <a:lstStyle/>
          <a:p>
            <a:fld id="{8D25A8CA-C8EB-4CA3-ACE0-40E40324F752}" type="slidenum">
              <a:rPr lang="en-SG" smtClean="0"/>
              <a:t>‹#›</a:t>
            </a:fld>
            <a:endParaRPr lang="en-SG"/>
          </a:p>
        </p:txBody>
      </p:sp>
    </p:spTree>
    <p:extLst>
      <p:ext uri="{BB962C8B-B14F-4D97-AF65-F5344CB8AC3E}">
        <p14:creationId xmlns:p14="http://schemas.microsoft.com/office/powerpoint/2010/main" val="77424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22AE1-D60D-4199-87A6-C31888FEAEB0}"/>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1C80F2E8-A0D6-4757-BD41-517EA6464E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6A64DF80-55DC-4923-ABA8-B8DA43E004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4823223C-FC5F-41B8-9F64-4103A7F2E897}"/>
              </a:ext>
            </a:extLst>
          </p:cNvPr>
          <p:cNvSpPr>
            <a:spLocks noGrp="1"/>
          </p:cNvSpPr>
          <p:nvPr>
            <p:ph type="dt" sz="half" idx="10"/>
          </p:nvPr>
        </p:nvSpPr>
        <p:spPr/>
        <p:txBody>
          <a:bodyPr/>
          <a:lstStyle/>
          <a:p>
            <a:fld id="{E4390563-BF19-47D5-8529-A3EBE6B1345D}" type="datetimeFigureOut">
              <a:rPr lang="en-SG" smtClean="0"/>
              <a:t>14/8/2019</a:t>
            </a:fld>
            <a:endParaRPr lang="en-SG"/>
          </a:p>
        </p:txBody>
      </p:sp>
      <p:sp>
        <p:nvSpPr>
          <p:cNvPr id="6" name="Footer Placeholder 5">
            <a:extLst>
              <a:ext uri="{FF2B5EF4-FFF2-40B4-BE49-F238E27FC236}">
                <a16:creationId xmlns:a16="http://schemas.microsoft.com/office/drawing/2014/main" id="{7A3867B6-9117-4AD8-9E9E-F2F4FFC87D3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422A780-8DCC-4386-BDED-868E43758FCB}"/>
              </a:ext>
            </a:extLst>
          </p:cNvPr>
          <p:cNvSpPr>
            <a:spLocks noGrp="1"/>
          </p:cNvSpPr>
          <p:nvPr>
            <p:ph type="sldNum" sz="quarter" idx="12"/>
          </p:nvPr>
        </p:nvSpPr>
        <p:spPr/>
        <p:txBody>
          <a:bodyPr/>
          <a:lstStyle/>
          <a:p>
            <a:fld id="{8D25A8CA-C8EB-4CA3-ACE0-40E40324F752}" type="slidenum">
              <a:rPr lang="en-SG" smtClean="0"/>
              <a:t>‹#›</a:t>
            </a:fld>
            <a:endParaRPr lang="en-SG"/>
          </a:p>
        </p:txBody>
      </p:sp>
    </p:spTree>
    <p:extLst>
      <p:ext uri="{BB962C8B-B14F-4D97-AF65-F5344CB8AC3E}">
        <p14:creationId xmlns:p14="http://schemas.microsoft.com/office/powerpoint/2010/main" val="3347194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AAE-258C-4798-BC93-22A81B6311D3}"/>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A4D0C275-3F19-4A63-B0B8-898DE4E1E4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3FEDAB-C548-467B-8792-8EB038C9F1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2642A97D-0445-4C7E-B8F0-0C95A3EA8E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3DC88A-F109-43B3-A455-B34C8C8949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AAD27665-8D1C-4AD8-BB68-727B7068312D}"/>
              </a:ext>
            </a:extLst>
          </p:cNvPr>
          <p:cNvSpPr>
            <a:spLocks noGrp="1"/>
          </p:cNvSpPr>
          <p:nvPr>
            <p:ph type="dt" sz="half" idx="10"/>
          </p:nvPr>
        </p:nvSpPr>
        <p:spPr/>
        <p:txBody>
          <a:bodyPr/>
          <a:lstStyle/>
          <a:p>
            <a:fld id="{E4390563-BF19-47D5-8529-A3EBE6B1345D}" type="datetimeFigureOut">
              <a:rPr lang="en-SG" smtClean="0"/>
              <a:t>14/8/2019</a:t>
            </a:fld>
            <a:endParaRPr lang="en-SG"/>
          </a:p>
        </p:txBody>
      </p:sp>
      <p:sp>
        <p:nvSpPr>
          <p:cNvPr id="8" name="Footer Placeholder 7">
            <a:extLst>
              <a:ext uri="{FF2B5EF4-FFF2-40B4-BE49-F238E27FC236}">
                <a16:creationId xmlns:a16="http://schemas.microsoft.com/office/drawing/2014/main" id="{00C67A53-D4F2-4DF2-A96D-CD6741ABFEF9}"/>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6C204A86-004D-4C09-80D5-E970802E96E9}"/>
              </a:ext>
            </a:extLst>
          </p:cNvPr>
          <p:cNvSpPr>
            <a:spLocks noGrp="1"/>
          </p:cNvSpPr>
          <p:nvPr>
            <p:ph type="sldNum" sz="quarter" idx="12"/>
          </p:nvPr>
        </p:nvSpPr>
        <p:spPr/>
        <p:txBody>
          <a:bodyPr/>
          <a:lstStyle/>
          <a:p>
            <a:fld id="{8D25A8CA-C8EB-4CA3-ACE0-40E40324F752}" type="slidenum">
              <a:rPr lang="en-SG" smtClean="0"/>
              <a:t>‹#›</a:t>
            </a:fld>
            <a:endParaRPr lang="en-SG"/>
          </a:p>
        </p:txBody>
      </p:sp>
    </p:spTree>
    <p:extLst>
      <p:ext uri="{BB962C8B-B14F-4D97-AF65-F5344CB8AC3E}">
        <p14:creationId xmlns:p14="http://schemas.microsoft.com/office/powerpoint/2010/main" val="1304622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37EA-8E7F-4F7C-ACA6-3D43A6D2F543}"/>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75400E96-C1FF-4BFF-80C6-CE77FBDEDFF3}"/>
              </a:ext>
            </a:extLst>
          </p:cNvPr>
          <p:cNvSpPr>
            <a:spLocks noGrp="1"/>
          </p:cNvSpPr>
          <p:nvPr>
            <p:ph type="dt" sz="half" idx="10"/>
          </p:nvPr>
        </p:nvSpPr>
        <p:spPr/>
        <p:txBody>
          <a:bodyPr/>
          <a:lstStyle/>
          <a:p>
            <a:fld id="{E4390563-BF19-47D5-8529-A3EBE6B1345D}" type="datetimeFigureOut">
              <a:rPr lang="en-SG" smtClean="0"/>
              <a:t>14/8/2019</a:t>
            </a:fld>
            <a:endParaRPr lang="en-SG"/>
          </a:p>
        </p:txBody>
      </p:sp>
      <p:sp>
        <p:nvSpPr>
          <p:cNvPr id="4" name="Footer Placeholder 3">
            <a:extLst>
              <a:ext uri="{FF2B5EF4-FFF2-40B4-BE49-F238E27FC236}">
                <a16:creationId xmlns:a16="http://schemas.microsoft.com/office/drawing/2014/main" id="{B9CDBBF6-6B4F-4A25-8A12-A86A5787CA09}"/>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B98A933B-F943-446A-B584-80D8531B68D5}"/>
              </a:ext>
            </a:extLst>
          </p:cNvPr>
          <p:cNvSpPr>
            <a:spLocks noGrp="1"/>
          </p:cNvSpPr>
          <p:nvPr>
            <p:ph type="sldNum" sz="quarter" idx="12"/>
          </p:nvPr>
        </p:nvSpPr>
        <p:spPr/>
        <p:txBody>
          <a:bodyPr/>
          <a:lstStyle/>
          <a:p>
            <a:fld id="{8D25A8CA-C8EB-4CA3-ACE0-40E40324F752}" type="slidenum">
              <a:rPr lang="en-SG" smtClean="0"/>
              <a:t>‹#›</a:t>
            </a:fld>
            <a:endParaRPr lang="en-SG"/>
          </a:p>
        </p:txBody>
      </p:sp>
    </p:spTree>
    <p:extLst>
      <p:ext uri="{BB962C8B-B14F-4D97-AF65-F5344CB8AC3E}">
        <p14:creationId xmlns:p14="http://schemas.microsoft.com/office/powerpoint/2010/main" val="1998383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E889A4-A7B3-4E42-9A0E-1BD604487320}"/>
              </a:ext>
            </a:extLst>
          </p:cNvPr>
          <p:cNvSpPr>
            <a:spLocks noGrp="1"/>
          </p:cNvSpPr>
          <p:nvPr>
            <p:ph type="dt" sz="half" idx="10"/>
          </p:nvPr>
        </p:nvSpPr>
        <p:spPr/>
        <p:txBody>
          <a:bodyPr/>
          <a:lstStyle/>
          <a:p>
            <a:fld id="{E4390563-BF19-47D5-8529-A3EBE6B1345D}" type="datetimeFigureOut">
              <a:rPr lang="en-SG" smtClean="0"/>
              <a:t>14/8/2019</a:t>
            </a:fld>
            <a:endParaRPr lang="en-SG"/>
          </a:p>
        </p:txBody>
      </p:sp>
      <p:sp>
        <p:nvSpPr>
          <p:cNvPr id="3" name="Footer Placeholder 2">
            <a:extLst>
              <a:ext uri="{FF2B5EF4-FFF2-40B4-BE49-F238E27FC236}">
                <a16:creationId xmlns:a16="http://schemas.microsoft.com/office/drawing/2014/main" id="{4294EE7D-88D6-468E-8ABE-F49D67EB998C}"/>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940FA59E-859A-4C04-A619-B119FCD41880}"/>
              </a:ext>
            </a:extLst>
          </p:cNvPr>
          <p:cNvSpPr>
            <a:spLocks noGrp="1"/>
          </p:cNvSpPr>
          <p:nvPr>
            <p:ph type="sldNum" sz="quarter" idx="12"/>
          </p:nvPr>
        </p:nvSpPr>
        <p:spPr/>
        <p:txBody>
          <a:bodyPr/>
          <a:lstStyle/>
          <a:p>
            <a:fld id="{8D25A8CA-C8EB-4CA3-ACE0-40E40324F752}" type="slidenum">
              <a:rPr lang="en-SG" smtClean="0"/>
              <a:t>‹#›</a:t>
            </a:fld>
            <a:endParaRPr lang="en-SG"/>
          </a:p>
        </p:txBody>
      </p:sp>
    </p:spTree>
    <p:extLst>
      <p:ext uri="{BB962C8B-B14F-4D97-AF65-F5344CB8AC3E}">
        <p14:creationId xmlns:p14="http://schemas.microsoft.com/office/powerpoint/2010/main" val="378439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1CF54-2DEE-481F-97F9-41D253359D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C8F5610A-737E-459C-AE2D-486C189C0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3AC7F59A-93F1-4994-A9D9-AECB81140C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354C2A-CDF4-4437-9F2C-EF2CEF52398B}"/>
              </a:ext>
            </a:extLst>
          </p:cNvPr>
          <p:cNvSpPr>
            <a:spLocks noGrp="1"/>
          </p:cNvSpPr>
          <p:nvPr>
            <p:ph type="dt" sz="half" idx="10"/>
          </p:nvPr>
        </p:nvSpPr>
        <p:spPr/>
        <p:txBody>
          <a:bodyPr/>
          <a:lstStyle/>
          <a:p>
            <a:fld id="{E4390563-BF19-47D5-8529-A3EBE6B1345D}" type="datetimeFigureOut">
              <a:rPr lang="en-SG" smtClean="0"/>
              <a:t>14/8/2019</a:t>
            </a:fld>
            <a:endParaRPr lang="en-SG"/>
          </a:p>
        </p:txBody>
      </p:sp>
      <p:sp>
        <p:nvSpPr>
          <p:cNvPr id="6" name="Footer Placeholder 5">
            <a:extLst>
              <a:ext uri="{FF2B5EF4-FFF2-40B4-BE49-F238E27FC236}">
                <a16:creationId xmlns:a16="http://schemas.microsoft.com/office/drawing/2014/main" id="{D85E8752-F037-4892-B6DB-A3242CF70C1C}"/>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A5504DA2-56EB-4F48-A47C-EC5C010F009E}"/>
              </a:ext>
            </a:extLst>
          </p:cNvPr>
          <p:cNvSpPr>
            <a:spLocks noGrp="1"/>
          </p:cNvSpPr>
          <p:nvPr>
            <p:ph type="sldNum" sz="quarter" idx="12"/>
          </p:nvPr>
        </p:nvSpPr>
        <p:spPr/>
        <p:txBody>
          <a:bodyPr/>
          <a:lstStyle/>
          <a:p>
            <a:fld id="{8D25A8CA-C8EB-4CA3-ACE0-40E40324F752}" type="slidenum">
              <a:rPr lang="en-SG" smtClean="0"/>
              <a:t>‹#›</a:t>
            </a:fld>
            <a:endParaRPr lang="en-SG"/>
          </a:p>
        </p:txBody>
      </p:sp>
    </p:spTree>
    <p:extLst>
      <p:ext uri="{BB962C8B-B14F-4D97-AF65-F5344CB8AC3E}">
        <p14:creationId xmlns:p14="http://schemas.microsoft.com/office/powerpoint/2010/main" val="1433789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3E807-4E60-47D2-8E10-0FF45031D5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A3D3B2D4-DFF4-454E-A39F-05B1FD4E49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357191C3-B4D0-4652-A153-8969E51AA5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13BCEB-60FE-42D0-955D-3B6289AB220F}"/>
              </a:ext>
            </a:extLst>
          </p:cNvPr>
          <p:cNvSpPr>
            <a:spLocks noGrp="1"/>
          </p:cNvSpPr>
          <p:nvPr>
            <p:ph type="dt" sz="half" idx="10"/>
          </p:nvPr>
        </p:nvSpPr>
        <p:spPr/>
        <p:txBody>
          <a:bodyPr/>
          <a:lstStyle/>
          <a:p>
            <a:fld id="{E4390563-BF19-47D5-8529-A3EBE6B1345D}" type="datetimeFigureOut">
              <a:rPr lang="en-SG" smtClean="0"/>
              <a:t>14/8/2019</a:t>
            </a:fld>
            <a:endParaRPr lang="en-SG"/>
          </a:p>
        </p:txBody>
      </p:sp>
      <p:sp>
        <p:nvSpPr>
          <p:cNvPr id="6" name="Footer Placeholder 5">
            <a:extLst>
              <a:ext uri="{FF2B5EF4-FFF2-40B4-BE49-F238E27FC236}">
                <a16:creationId xmlns:a16="http://schemas.microsoft.com/office/drawing/2014/main" id="{974840DF-874A-44F4-865E-F63FF541D05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D71EE4A3-5205-43CC-A72E-1B75312A0668}"/>
              </a:ext>
            </a:extLst>
          </p:cNvPr>
          <p:cNvSpPr>
            <a:spLocks noGrp="1"/>
          </p:cNvSpPr>
          <p:nvPr>
            <p:ph type="sldNum" sz="quarter" idx="12"/>
          </p:nvPr>
        </p:nvSpPr>
        <p:spPr/>
        <p:txBody>
          <a:bodyPr/>
          <a:lstStyle/>
          <a:p>
            <a:fld id="{8D25A8CA-C8EB-4CA3-ACE0-40E40324F752}" type="slidenum">
              <a:rPr lang="en-SG" smtClean="0"/>
              <a:t>‹#›</a:t>
            </a:fld>
            <a:endParaRPr lang="en-SG"/>
          </a:p>
        </p:txBody>
      </p:sp>
    </p:spTree>
    <p:extLst>
      <p:ext uri="{BB962C8B-B14F-4D97-AF65-F5344CB8AC3E}">
        <p14:creationId xmlns:p14="http://schemas.microsoft.com/office/powerpoint/2010/main" val="2296589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835DC4-7291-430B-AB4A-0413733B3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F42C9FC8-491B-4C34-8E75-831B821159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FF1C000-77C7-4FBD-8D63-B4E2C4B78B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390563-BF19-47D5-8529-A3EBE6B1345D}" type="datetimeFigureOut">
              <a:rPr lang="en-SG" smtClean="0"/>
              <a:t>14/8/2019</a:t>
            </a:fld>
            <a:endParaRPr lang="en-SG"/>
          </a:p>
        </p:txBody>
      </p:sp>
      <p:sp>
        <p:nvSpPr>
          <p:cNvPr id="5" name="Footer Placeholder 4">
            <a:extLst>
              <a:ext uri="{FF2B5EF4-FFF2-40B4-BE49-F238E27FC236}">
                <a16:creationId xmlns:a16="http://schemas.microsoft.com/office/drawing/2014/main" id="{AEBE8DDC-E130-4D6E-BD26-D21F65AD77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E81F99CB-8FBA-48BB-8F5E-557C672AA6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25A8CA-C8EB-4CA3-ACE0-40E40324F752}" type="slidenum">
              <a:rPr lang="en-SG" smtClean="0"/>
              <a:t>‹#›</a:t>
            </a:fld>
            <a:endParaRPr lang="en-SG"/>
          </a:p>
        </p:txBody>
      </p:sp>
    </p:spTree>
    <p:extLst>
      <p:ext uri="{BB962C8B-B14F-4D97-AF65-F5344CB8AC3E}">
        <p14:creationId xmlns:p14="http://schemas.microsoft.com/office/powerpoint/2010/main" val="2196916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0.sv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0.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7.svg"/></Relationships>
</file>

<file path=ppt/slides/_rels/slide2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9.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0.svg"/><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4.png"/><Relationship Id="rId7" Type="http://schemas.openxmlformats.org/officeDocument/2006/relationships/image" Target="../media/image20.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22.sv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28.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9.gif"/><Relationship Id="rId3" Type="http://schemas.openxmlformats.org/officeDocument/2006/relationships/image" Target="../media/image9.png"/><Relationship Id="rId7" Type="http://schemas.openxmlformats.org/officeDocument/2006/relationships/image" Target="../media/image16.png"/><Relationship Id="rId12" Type="http://schemas.openxmlformats.org/officeDocument/2006/relationships/image" Target="../media/image26.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2.svg"/><Relationship Id="rId4" Type="http://schemas.openxmlformats.org/officeDocument/2006/relationships/image" Target="../media/image10.svg"/><Relationship Id="rId9" Type="http://schemas.openxmlformats.org/officeDocument/2006/relationships/image" Target="../media/image21.png"/></Relationships>
</file>

<file path=ppt/slides/_rels/slide2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9.png"/><Relationship Id="rId7" Type="http://schemas.openxmlformats.org/officeDocument/2006/relationships/image" Target="../media/image16.png"/><Relationship Id="rId12" Type="http://schemas.openxmlformats.org/officeDocument/2006/relationships/image" Target="../media/image26.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2.svg"/><Relationship Id="rId4" Type="http://schemas.openxmlformats.org/officeDocument/2006/relationships/image" Target="../media/image10.sv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3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3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35.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8.png"/><Relationship Id="rId3" Type="http://schemas.openxmlformats.org/officeDocument/2006/relationships/image" Target="../media/image9.png"/><Relationship Id="rId7" Type="http://schemas.openxmlformats.org/officeDocument/2006/relationships/image" Target="../media/image16.png"/><Relationship Id="rId12" Type="http://schemas.openxmlformats.org/officeDocument/2006/relationships/image" Target="../media/image26.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2.svg"/><Relationship Id="rId4" Type="http://schemas.openxmlformats.org/officeDocument/2006/relationships/image" Target="../media/image10.svg"/><Relationship Id="rId9" Type="http://schemas.openxmlformats.org/officeDocument/2006/relationships/image" Target="../media/image21.png"/></Relationships>
</file>

<file path=ppt/slides/_rels/slide3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3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3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3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 Id="rId14" Type="http://schemas.openxmlformats.org/officeDocument/2006/relationships/image" Target="../media/image32.png"/></Relationships>
</file>

<file path=ppt/slides/_rels/slide4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17.svg"/><Relationship Id="rId12"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2.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4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s>
</file>

<file path=ppt/slides/_rels/slide4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12" Type="http://schemas.openxmlformats.org/officeDocument/2006/relationships/image" Target="../media/image4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7.png"/><Relationship Id="rId5" Type="http://schemas.openxmlformats.org/officeDocument/2006/relationships/image" Target="../media/image40.svg"/><Relationship Id="rId10" Type="http://schemas.openxmlformats.org/officeDocument/2006/relationships/image" Target="../media/image27.png"/><Relationship Id="rId4" Type="http://schemas.openxmlformats.org/officeDocument/2006/relationships/image" Target="../media/image39.png"/><Relationship Id="rId9" Type="http://schemas.openxmlformats.org/officeDocument/2006/relationships/image" Target="../media/image44.svg"/></Relationships>
</file>

<file path=ppt/slides/_rels/slide4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10" Type="http://schemas.openxmlformats.org/officeDocument/2006/relationships/image" Target="../media/image49.png"/><Relationship Id="rId4" Type="http://schemas.openxmlformats.org/officeDocument/2006/relationships/image" Target="../media/image39.png"/><Relationship Id="rId9" Type="http://schemas.openxmlformats.org/officeDocument/2006/relationships/image" Target="../media/image44.svg"/></Relationships>
</file>

<file path=ppt/slides/_rels/slide4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10" Type="http://schemas.openxmlformats.org/officeDocument/2006/relationships/image" Target="../media/image50.png"/><Relationship Id="rId4" Type="http://schemas.openxmlformats.org/officeDocument/2006/relationships/image" Target="../media/image39.png"/><Relationship Id="rId9" Type="http://schemas.openxmlformats.org/officeDocument/2006/relationships/image" Target="../media/image44.svg"/></Relationships>
</file>

<file path=ppt/slides/_rels/slide4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52.png"/><Relationship Id="rId5" Type="http://schemas.openxmlformats.org/officeDocument/2006/relationships/image" Target="../media/image40.svg"/><Relationship Id="rId10" Type="http://schemas.openxmlformats.org/officeDocument/2006/relationships/image" Target="../media/image51.png"/><Relationship Id="rId4" Type="http://schemas.openxmlformats.org/officeDocument/2006/relationships/image" Target="../media/image39.png"/><Relationship Id="rId9" Type="http://schemas.openxmlformats.org/officeDocument/2006/relationships/image" Target="../media/image44.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53.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5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56.png"/><Relationship Id="rId5" Type="http://schemas.openxmlformats.org/officeDocument/2006/relationships/image" Target="../media/image40.svg"/><Relationship Id="rId10" Type="http://schemas.openxmlformats.org/officeDocument/2006/relationships/image" Target="../media/image55.png"/><Relationship Id="rId4" Type="http://schemas.openxmlformats.org/officeDocument/2006/relationships/image" Target="../media/image39.png"/><Relationship Id="rId9" Type="http://schemas.openxmlformats.org/officeDocument/2006/relationships/image" Target="../media/image44.svg"/></Relationships>
</file>

<file path=ppt/slides/_rels/slide5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58.png"/><Relationship Id="rId5" Type="http://schemas.openxmlformats.org/officeDocument/2006/relationships/image" Target="../media/image40.svg"/><Relationship Id="rId10" Type="http://schemas.openxmlformats.org/officeDocument/2006/relationships/image" Target="../media/image57.png"/><Relationship Id="rId4" Type="http://schemas.openxmlformats.org/officeDocument/2006/relationships/image" Target="../media/image39.png"/><Relationship Id="rId9" Type="http://schemas.openxmlformats.org/officeDocument/2006/relationships/image" Target="../media/image44.svg"/></Relationships>
</file>

<file path=ppt/slides/_rels/slide5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10" Type="http://schemas.openxmlformats.org/officeDocument/2006/relationships/image" Target="../media/image59.png"/><Relationship Id="rId4" Type="http://schemas.openxmlformats.org/officeDocument/2006/relationships/image" Target="../media/image39.png"/><Relationship Id="rId9" Type="http://schemas.openxmlformats.org/officeDocument/2006/relationships/image" Target="../media/image44.svg"/></Relationships>
</file>

<file path=ppt/slides/_rels/slide5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5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5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5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5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5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61.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6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10" Type="http://schemas.openxmlformats.org/officeDocument/2006/relationships/image" Target="../media/image61.png"/><Relationship Id="rId4" Type="http://schemas.openxmlformats.org/officeDocument/2006/relationships/image" Target="../media/image39.png"/><Relationship Id="rId9" Type="http://schemas.openxmlformats.org/officeDocument/2006/relationships/image" Target="../media/image44.svg"/></Relationships>
</file>

<file path=ppt/slides/_rels/slide6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10" Type="http://schemas.openxmlformats.org/officeDocument/2006/relationships/image" Target="../media/image62.png"/><Relationship Id="rId4" Type="http://schemas.openxmlformats.org/officeDocument/2006/relationships/image" Target="../media/image39.png"/><Relationship Id="rId9" Type="http://schemas.openxmlformats.org/officeDocument/2006/relationships/image" Target="../media/image44.svg"/></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6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6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svg"/><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BBCC-3988-4886-B8CD-D6030A82E58E}"/>
              </a:ext>
            </a:extLst>
          </p:cNvPr>
          <p:cNvSpPr>
            <a:spLocks noGrp="1"/>
          </p:cNvSpPr>
          <p:nvPr>
            <p:ph type="ctrTitle"/>
          </p:nvPr>
        </p:nvSpPr>
        <p:spPr>
          <a:xfrm>
            <a:off x="4951141" y="1339915"/>
            <a:ext cx="5162677" cy="1604344"/>
          </a:xfrm>
        </p:spPr>
        <p:txBody>
          <a:bodyPr>
            <a:noAutofit/>
          </a:bodyPr>
          <a:lstStyle/>
          <a:p>
            <a:pPr lvl="0" algn="l">
              <a:spcBef>
                <a:spcPts val="0"/>
              </a:spcBef>
            </a:pPr>
            <a:r>
              <a:rPr lang="en-US" sz="3600" dirty="0">
                <a:solidFill>
                  <a:schemeClr val="dk1"/>
                </a:solidFill>
                <a:latin typeface="Bodoni MT" panose="02070603080606020203" pitchFamily="18" charset="0"/>
                <a:ea typeface="Rockwell"/>
                <a:cs typeface="Rockwell"/>
                <a:sym typeface="Rockwell"/>
              </a:rPr>
              <a:t>Depression Detection with Speech Analysis (Mobile App)</a:t>
            </a:r>
            <a:endParaRPr lang="en-US" sz="3600" dirty="0">
              <a:latin typeface="Bodoni MT" panose="02070603080606020203" pitchFamily="18" charset="0"/>
            </a:endParaRPr>
          </a:p>
        </p:txBody>
      </p:sp>
      <p:pic>
        <p:nvPicPr>
          <p:cNvPr id="1026" name="Picture 2" descr="body of water under dark clouds">
            <a:extLst>
              <a:ext uri="{FF2B5EF4-FFF2-40B4-BE49-F238E27FC236}">
                <a16:creationId xmlns:a16="http://schemas.microsoft.com/office/drawing/2014/main" id="{30530BE9-C071-4FF4-91E1-3E810FAA78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241"/>
          <a:stretch/>
        </p:blipFill>
        <p:spPr bwMode="auto">
          <a:xfrm>
            <a:off x="0" y="0"/>
            <a:ext cx="432098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B112FF4-D177-40EF-A4A0-184E62E2D27E}"/>
              </a:ext>
            </a:extLst>
          </p:cNvPr>
          <p:cNvSpPr/>
          <p:nvPr/>
        </p:nvSpPr>
        <p:spPr>
          <a:xfrm>
            <a:off x="4951142" y="1003610"/>
            <a:ext cx="75732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itle 1">
            <a:extLst>
              <a:ext uri="{FF2B5EF4-FFF2-40B4-BE49-F238E27FC236}">
                <a16:creationId xmlns:a16="http://schemas.microsoft.com/office/drawing/2014/main" id="{D4C546F3-6907-4975-9BF9-3689386D05E8}"/>
              </a:ext>
            </a:extLst>
          </p:cNvPr>
          <p:cNvSpPr txBox="1">
            <a:spLocks/>
          </p:cNvSpPr>
          <p:nvPr/>
        </p:nvSpPr>
        <p:spPr>
          <a:xfrm>
            <a:off x="4951141" y="3096009"/>
            <a:ext cx="5811798" cy="13699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1800" dirty="0">
                <a:solidFill>
                  <a:schemeClr val="dk1"/>
                </a:solidFill>
                <a:latin typeface="Bodoni MT" panose="02070603080606020203" pitchFamily="18" charset="0"/>
                <a:sym typeface="Rockwell"/>
              </a:rPr>
              <a:t>Tan Hong Ray | Kellie Sim</a:t>
            </a:r>
          </a:p>
          <a:p>
            <a:pPr algn="l">
              <a:spcBef>
                <a:spcPts val="0"/>
              </a:spcBef>
            </a:pPr>
            <a:r>
              <a:rPr lang="en-US" sz="1800" dirty="0">
                <a:solidFill>
                  <a:schemeClr val="dk1"/>
                </a:solidFill>
                <a:latin typeface="Bodoni MT" panose="02070603080606020203" pitchFamily="18" charset="0"/>
                <a:sym typeface="Rockwell"/>
              </a:rPr>
              <a:t>PS06</a:t>
            </a:r>
          </a:p>
          <a:p>
            <a:pPr algn="l">
              <a:spcBef>
                <a:spcPts val="0"/>
              </a:spcBef>
            </a:pPr>
            <a:r>
              <a:rPr lang="en-US" sz="1800" dirty="0">
                <a:solidFill>
                  <a:schemeClr val="dk1"/>
                </a:solidFill>
                <a:latin typeface="Bodoni MT" panose="02070603080606020203" pitchFamily="18" charset="0"/>
                <a:sym typeface="Rockwell"/>
              </a:rPr>
              <a:t>Diploma in Engineering Science</a:t>
            </a:r>
          </a:p>
          <a:p>
            <a:pPr algn="l">
              <a:spcBef>
                <a:spcPts val="0"/>
              </a:spcBef>
            </a:pPr>
            <a:r>
              <a:rPr lang="en-US" sz="1800" dirty="0">
                <a:solidFill>
                  <a:schemeClr val="dk1"/>
                </a:solidFill>
                <a:latin typeface="Bodoni MT" panose="02070603080606020203" pitchFamily="18" charset="0"/>
                <a:sym typeface="Rockwell"/>
              </a:rPr>
              <a:t>Product Design and Development (ESFYP)</a:t>
            </a:r>
          </a:p>
          <a:p>
            <a:pPr algn="l">
              <a:spcBef>
                <a:spcPts val="0"/>
              </a:spcBef>
            </a:pPr>
            <a:r>
              <a:rPr lang="en-US" sz="1800" dirty="0">
                <a:solidFill>
                  <a:schemeClr val="dk1"/>
                </a:solidFill>
                <a:latin typeface="Bodoni MT" panose="02070603080606020203" pitchFamily="18" charset="0"/>
                <a:sym typeface="Rockwell"/>
              </a:rPr>
              <a:t>Supervisors: Dr Harry Nguyen and Dr Pham The Hanh</a:t>
            </a:r>
          </a:p>
        </p:txBody>
      </p:sp>
      <p:sp>
        <p:nvSpPr>
          <p:cNvPr id="8" name="Rectangle 7">
            <a:extLst>
              <a:ext uri="{FF2B5EF4-FFF2-40B4-BE49-F238E27FC236}">
                <a16:creationId xmlns:a16="http://schemas.microsoft.com/office/drawing/2014/main" id="{084B5043-05E5-433E-8185-0BD8E28C72C4}"/>
              </a:ext>
            </a:extLst>
          </p:cNvPr>
          <p:cNvSpPr/>
          <p:nvPr/>
        </p:nvSpPr>
        <p:spPr>
          <a:xfrm>
            <a:off x="4977269" y="4617667"/>
            <a:ext cx="75732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15345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8A6F67-E140-46C3-AECB-5D830F4A9AB2}"/>
              </a:ext>
            </a:extLst>
          </p:cNvPr>
          <p:cNvSpPr>
            <a:spLocks noGrp="1"/>
          </p:cNvSpPr>
          <p:nvPr>
            <p:ph idx="1"/>
          </p:nvPr>
        </p:nvSpPr>
        <p:spPr>
          <a:xfrm>
            <a:off x="93617" y="-91441"/>
            <a:ext cx="12098383" cy="6753497"/>
          </a:xfrm>
        </p:spPr>
        <p:txBody>
          <a:bodyPr>
            <a:noAutofit/>
          </a:bodyPr>
          <a:lstStyle/>
          <a:p>
            <a:pPr marL="0" indent="0" fontAlgn="base">
              <a:buNone/>
            </a:pPr>
            <a:r>
              <a:rPr lang="en-US" sz="3600" dirty="0">
                <a:solidFill>
                  <a:schemeClr val="bg1">
                    <a:lumMod val="65000"/>
                  </a:schemeClr>
                </a:solidFill>
                <a:latin typeface="Arial Nova Cond Light" panose="020B0306020202020204" pitchFamily="34" charset="0"/>
                <a:ea typeface="Yu Mincho" panose="02020400000000000000" pitchFamily="18" charset="-128"/>
              </a:rPr>
              <a:t>The number of suicides in Singapore rose 10 per cent last year, with suicides among boys aged 10 to 19 at a record high, the Samaritans of Singapore (SOS) said on Monday (Jul 29). There were 397 reported suicides in 2018, compared with 361 the year before. This raised the suicide rate to 8.36 deaths per 100,000 Singapore residents, up from 7.74 in 2017. All age groups, except those aged 60 years and above, recorded an increase in the number of suicides, said the suicide prevention agency. Suicide mortality among youths and males is a "significant societal concern", SOS said, highlighting that for every 10 suicides in 2018, at least seven were by men. A total of </a:t>
            </a:r>
            <a:r>
              <a:rPr lang="en-US" sz="3600" dirty="0">
                <a:solidFill>
                  <a:srgbClr val="FF0000"/>
                </a:solidFill>
                <a:latin typeface="Arial Nova Cond Light" panose="020B0306020202020204" pitchFamily="34" charset="0"/>
                <a:ea typeface="Yu Mincho" panose="02020400000000000000" pitchFamily="18" charset="-128"/>
              </a:rPr>
              <a:t>94 people</a:t>
            </a:r>
            <a:r>
              <a:rPr lang="en-US" sz="3600" dirty="0">
                <a:solidFill>
                  <a:schemeClr val="bg1">
                    <a:lumMod val="65000"/>
                  </a:schemeClr>
                </a:solidFill>
                <a:latin typeface="Arial Nova Cond Light" panose="020B0306020202020204" pitchFamily="34" charset="0"/>
                <a:ea typeface="Yu Mincho" panose="02020400000000000000" pitchFamily="18" charset="-128"/>
              </a:rPr>
              <a:t> </a:t>
            </a:r>
            <a:r>
              <a:rPr lang="en-US" sz="3600" dirty="0">
                <a:solidFill>
                  <a:srgbClr val="FF0000"/>
                </a:solidFill>
                <a:latin typeface="Arial Nova Cond Light" panose="020B0306020202020204" pitchFamily="34" charset="0"/>
                <a:ea typeface="Yu Mincho" panose="02020400000000000000" pitchFamily="18" charset="-128"/>
              </a:rPr>
              <a:t>aged between 10 and 29 killed themselves last year</a:t>
            </a:r>
            <a:r>
              <a:rPr lang="en-US" sz="3600" dirty="0">
                <a:solidFill>
                  <a:schemeClr val="bg1">
                    <a:lumMod val="65000"/>
                  </a:schemeClr>
                </a:solidFill>
                <a:latin typeface="Arial Nova Cond Light" panose="020B0306020202020204" pitchFamily="34" charset="0"/>
                <a:ea typeface="Yu Mincho" panose="02020400000000000000" pitchFamily="18" charset="-128"/>
              </a:rPr>
              <a:t>, SOS said. Among boys aged between 10 and 19 years old, there were 19 suicides last year – the highest since records began in 1991 and almost </a:t>
            </a:r>
            <a:r>
              <a:rPr lang="en-US" sz="3600" dirty="0">
                <a:solidFill>
                  <a:srgbClr val="FF0000"/>
                </a:solidFill>
                <a:latin typeface="Arial Nova Cond Light" panose="020B0306020202020204" pitchFamily="34" charset="0"/>
                <a:ea typeface="Yu Mincho" panose="02020400000000000000" pitchFamily="18" charset="-128"/>
              </a:rPr>
              <a:t>triple the seven cases recorded in 2017.</a:t>
            </a:r>
          </a:p>
        </p:txBody>
      </p:sp>
    </p:spTree>
    <p:extLst>
      <p:ext uri="{BB962C8B-B14F-4D97-AF65-F5344CB8AC3E}">
        <p14:creationId xmlns:p14="http://schemas.microsoft.com/office/powerpoint/2010/main" val="26043857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8641BC-3C48-4EEA-894A-1376D63168AC}"/>
              </a:ext>
            </a:extLst>
          </p:cNvPr>
          <p:cNvSpPr/>
          <p:nvPr/>
        </p:nvSpPr>
        <p:spPr>
          <a:xfrm>
            <a:off x="1685925" y="2847081"/>
            <a:ext cx="4296592" cy="1077218"/>
          </a:xfrm>
          <a:prstGeom prst="rect">
            <a:avLst/>
          </a:prstGeom>
        </p:spPr>
        <p:txBody>
          <a:bodyPr wrap="square">
            <a:spAutoFit/>
          </a:bodyPr>
          <a:lstStyle/>
          <a:p>
            <a:r>
              <a:rPr lang="en-US" sz="3200" dirty="0">
                <a:solidFill>
                  <a:schemeClr val="dk1"/>
                </a:solidFill>
                <a:latin typeface="Bodoni MT" panose="02070603080606020203" pitchFamily="18" charset="0"/>
                <a:ea typeface="Rockwell"/>
                <a:cs typeface="Rockwell"/>
                <a:sym typeface="Rockwell"/>
              </a:rPr>
              <a:t>Depression Detection with Speech Analysis</a:t>
            </a:r>
            <a:endParaRPr lang="en-SG" sz="3200" dirty="0"/>
          </a:p>
        </p:txBody>
      </p:sp>
      <p:sp>
        <p:nvSpPr>
          <p:cNvPr id="5" name="Rectangle 4">
            <a:extLst>
              <a:ext uri="{FF2B5EF4-FFF2-40B4-BE49-F238E27FC236}">
                <a16:creationId xmlns:a16="http://schemas.microsoft.com/office/drawing/2014/main" id="{EF1A1FC6-CEC5-4513-A9F1-8EDC3C4EC774}"/>
              </a:ext>
            </a:extLst>
          </p:cNvPr>
          <p:cNvSpPr/>
          <p:nvPr/>
        </p:nvSpPr>
        <p:spPr>
          <a:xfrm>
            <a:off x="1523999" y="2705099"/>
            <a:ext cx="3881438"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30B767B0-F1F0-4348-800C-8CF839E7BC50}"/>
              </a:ext>
            </a:extLst>
          </p:cNvPr>
          <p:cNvSpPr>
            <a:spLocks noGrp="1"/>
          </p:cNvSpPr>
          <p:nvPr>
            <p:ph type="title"/>
          </p:nvPr>
        </p:nvSpPr>
        <p:spPr>
          <a:xfrm>
            <a:off x="1869251" y="2978546"/>
            <a:ext cx="3567113" cy="900907"/>
          </a:xfrm>
        </p:spPr>
        <p:txBody>
          <a:bodyPr>
            <a:normAutofit/>
          </a:bodyPr>
          <a:lstStyle/>
          <a:p>
            <a:r>
              <a:rPr lang="en-SG" sz="4800" dirty="0">
                <a:latin typeface="Bodoni MT" panose="02070603080606020203" pitchFamily="18" charset="0"/>
              </a:rPr>
              <a:t>Our Solution</a:t>
            </a:r>
          </a:p>
        </p:txBody>
      </p:sp>
      <p:sp>
        <p:nvSpPr>
          <p:cNvPr id="3" name="Rectangle 2">
            <a:extLst>
              <a:ext uri="{FF2B5EF4-FFF2-40B4-BE49-F238E27FC236}">
                <a16:creationId xmlns:a16="http://schemas.microsoft.com/office/drawing/2014/main" id="{6EAA49E3-1816-4E8B-83EA-6C41D2F9C8B5}"/>
              </a:ext>
            </a:extLst>
          </p:cNvPr>
          <p:cNvSpPr/>
          <p:nvPr/>
        </p:nvSpPr>
        <p:spPr>
          <a:xfrm>
            <a:off x="5381625" y="2978546"/>
            <a:ext cx="47625" cy="900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45990188"/>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8641BC-3C48-4EEA-894A-1376D63168AC}"/>
              </a:ext>
            </a:extLst>
          </p:cNvPr>
          <p:cNvSpPr/>
          <p:nvPr/>
        </p:nvSpPr>
        <p:spPr>
          <a:xfrm>
            <a:off x="5591175" y="2890390"/>
            <a:ext cx="4296592" cy="1077218"/>
          </a:xfrm>
          <a:prstGeom prst="rect">
            <a:avLst/>
          </a:prstGeom>
        </p:spPr>
        <p:txBody>
          <a:bodyPr wrap="square">
            <a:spAutoFit/>
          </a:bodyPr>
          <a:lstStyle/>
          <a:p>
            <a:r>
              <a:rPr lang="en-US" sz="3200" dirty="0">
                <a:solidFill>
                  <a:schemeClr val="dk1"/>
                </a:solidFill>
                <a:latin typeface="Bodoni MT" panose="02070603080606020203" pitchFamily="18" charset="0"/>
                <a:ea typeface="Rockwell"/>
                <a:cs typeface="Rockwell"/>
                <a:sym typeface="Rockwell"/>
              </a:rPr>
              <a:t>Depression Detection with Speech Analysis</a:t>
            </a:r>
            <a:endParaRPr lang="en-SG" sz="3200" dirty="0"/>
          </a:p>
        </p:txBody>
      </p:sp>
      <p:sp>
        <p:nvSpPr>
          <p:cNvPr id="5" name="Rectangle 4">
            <a:extLst>
              <a:ext uri="{FF2B5EF4-FFF2-40B4-BE49-F238E27FC236}">
                <a16:creationId xmlns:a16="http://schemas.microsoft.com/office/drawing/2014/main" id="{EF1A1FC6-CEC5-4513-A9F1-8EDC3C4EC774}"/>
              </a:ext>
            </a:extLst>
          </p:cNvPr>
          <p:cNvSpPr/>
          <p:nvPr/>
        </p:nvSpPr>
        <p:spPr>
          <a:xfrm>
            <a:off x="1547812" y="2705099"/>
            <a:ext cx="3881438"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30B767B0-F1F0-4348-800C-8CF839E7BC50}"/>
              </a:ext>
            </a:extLst>
          </p:cNvPr>
          <p:cNvSpPr>
            <a:spLocks noGrp="1"/>
          </p:cNvSpPr>
          <p:nvPr>
            <p:ph type="title"/>
          </p:nvPr>
        </p:nvSpPr>
        <p:spPr>
          <a:xfrm>
            <a:off x="1869251" y="2978546"/>
            <a:ext cx="3567113" cy="900907"/>
          </a:xfrm>
        </p:spPr>
        <p:txBody>
          <a:bodyPr>
            <a:normAutofit/>
          </a:bodyPr>
          <a:lstStyle/>
          <a:p>
            <a:r>
              <a:rPr lang="en-SG" sz="4800" dirty="0">
                <a:latin typeface="Bodoni MT" panose="02070603080606020203" pitchFamily="18" charset="0"/>
              </a:rPr>
              <a:t>Our Solution</a:t>
            </a:r>
          </a:p>
        </p:txBody>
      </p:sp>
      <p:sp>
        <p:nvSpPr>
          <p:cNvPr id="3" name="Rectangle 2">
            <a:extLst>
              <a:ext uri="{FF2B5EF4-FFF2-40B4-BE49-F238E27FC236}">
                <a16:creationId xmlns:a16="http://schemas.microsoft.com/office/drawing/2014/main" id="{6EAA49E3-1816-4E8B-83EA-6C41D2F9C8B5}"/>
              </a:ext>
            </a:extLst>
          </p:cNvPr>
          <p:cNvSpPr/>
          <p:nvPr/>
        </p:nvSpPr>
        <p:spPr>
          <a:xfrm>
            <a:off x="5381625" y="2978546"/>
            <a:ext cx="47625" cy="900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17712397"/>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39AEFC-5B2B-4B43-B234-C4F08E930A00}"/>
              </a:ext>
            </a:extLst>
          </p:cNvPr>
          <p:cNvSpPr/>
          <p:nvPr/>
        </p:nvSpPr>
        <p:spPr>
          <a:xfrm>
            <a:off x="756773" y="990124"/>
            <a:ext cx="3705897" cy="646331"/>
          </a:xfrm>
          <a:prstGeom prst="rect">
            <a:avLst/>
          </a:prstGeom>
        </p:spPr>
        <p:txBody>
          <a:bodyPr wrap="square">
            <a:spAutoFit/>
          </a:bodyPr>
          <a:lstStyle/>
          <a:p>
            <a:r>
              <a:rPr lang="en-SG" sz="3600" dirty="0">
                <a:latin typeface="Bodoni MT" panose="02070603080606020203" pitchFamily="18" charset="0"/>
              </a:rPr>
              <a:t>The Application</a:t>
            </a:r>
          </a:p>
        </p:txBody>
      </p:sp>
      <p:sp>
        <p:nvSpPr>
          <p:cNvPr id="6" name="Rectangle 5">
            <a:extLst>
              <a:ext uri="{FF2B5EF4-FFF2-40B4-BE49-F238E27FC236}">
                <a16:creationId xmlns:a16="http://schemas.microsoft.com/office/drawing/2014/main" id="{09699078-6248-46AF-A6A4-7D3FBED3BF60}"/>
              </a:ext>
            </a:extLst>
          </p:cNvPr>
          <p:cNvSpPr/>
          <p:nvPr/>
        </p:nvSpPr>
        <p:spPr>
          <a:xfrm>
            <a:off x="851894" y="821159"/>
            <a:ext cx="445862" cy="4571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24439667-E0BE-4924-87E7-9F115513EA32}"/>
              </a:ext>
            </a:extLst>
          </p:cNvPr>
          <p:cNvSpPr txBox="1"/>
          <p:nvPr/>
        </p:nvSpPr>
        <p:spPr>
          <a:xfrm>
            <a:off x="851888" y="2302197"/>
            <a:ext cx="5857019" cy="1200329"/>
          </a:xfrm>
          <a:prstGeom prst="rect">
            <a:avLst/>
          </a:prstGeom>
          <a:noFill/>
        </p:spPr>
        <p:txBody>
          <a:bodyPr wrap="square" rtlCol="0">
            <a:spAutoFit/>
          </a:bodyPr>
          <a:lstStyle/>
          <a:p>
            <a:r>
              <a:rPr lang="en-US" dirty="0">
                <a:latin typeface="Bodoni MT" panose="02070603080606020203" pitchFamily="18" charset="0"/>
              </a:rPr>
              <a:t>Provide quantitative information that complements existing methods of detecting depression</a:t>
            </a:r>
          </a:p>
          <a:p>
            <a:br>
              <a:rPr lang="en-US" dirty="0"/>
            </a:br>
            <a:endParaRPr lang="en-SG" dirty="0">
              <a:latin typeface="Bodoni MT" panose="02070603080606020203" pitchFamily="18" charset="0"/>
            </a:endParaRPr>
          </a:p>
        </p:txBody>
      </p:sp>
      <p:sp>
        <p:nvSpPr>
          <p:cNvPr id="11" name="TextBox 10">
            <a:extLst>
              <a:ext uri="{FF2B5EF4-FFF2-40B4-BE49-F238E27FC236}">
                <a16:creationId xmlns:a16="http://schemas.microsoft.com/office/drawing/2014/main" id="{35342238-93BF-4578-91D4-7AD8BF199CF9}"/>
              </a:ext>
            </a:extLst>
          </p:cNvPr>
          <p:cNvSpPr txBox="1"/>
          <p:nvPr/>
        </p:nvSpPr>
        <p:spPr>
          <a:xfrm>
            <a:off x="851894" y="2033874"/>
            <a:ext cx="3160643" cy="369332"/>
          </a:xfrm>
          <a:prstGeom prst="rect">
            <a:avLst/>
          </a:prstGeom>
          <a:noFill/>
        </p:spPr>
        <p:txBody>
          <a:bodyPr wrap="square" rtlCol="0">
            <a:spAutoFit/>
          </a:bodyPr>
          <a:lstStyle/>
          <a:p>
            <a:r>
              <a:rPr lang="en-SG" b="1" dirty="0">
                <a:latin typeface="Bodoni MT" panose="02070603080606020203" pitchFamily="18" charset="0"/>
              </a:rPr>
              <a:t>Information</a:t>
            </a:r>
          </a:p>
        </p:txBody>
      </p:sp>
      <p:pic>
        <p:nvPicPr>
          <p:cNvPr id="9" name="Picture 8" descr="A screenshot of a cell phone&#10;&#10;Description automatically generated">
            <a:extLst>
              <a:ext uri="{FF2B5EF4-FFF2-40B4-BE49-F238E27FC236}">
                <a16:creationId xmlns:a16="http://schemas.microsoft.com/office/drawing/2014/main" id="{E5BCCC8B-1B4D-4D75-97E5-475EA8B44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9465" y="1066447"/>
            <a:ext cx="2633024" cy="4725105"/>
          </a:xfrm>
          <a:prstGeom prst="rect">
            <a:avLst/>
          </a:prstGeom>
        </p:spPr>
      </p:pic>
      <p:sp>
        <p:nvSpPr>
          <p:cNvPr id="7" name="TextBox 6">
            <a:extLst>
              <a:ext uri="{FF2B5EF4-FFF2-40B4-BE49-F238E27FC236}">
                <a16:creationId xmlns:a16="http://schemas.microsoft.com/office/drawing/2014/main" id="{3A23735C-53A8-470C-9972-13C1D8DAC8A5}"/>
              </a:ext>
            </a:extLst>
          </p:cNvPr>
          <p:cNvSpPr txBox="1"/>
          <p:nvPr/>
        </p:nvSpPr>
        <p:spPr>
          <a:xfrm>
            <a:off x="851893" y="3059667"/>
            <a:ext cx="3160643" cy="369332"/>
          </a:xfrm>
          <a:prstGeom prst="rect">
            <a:avLst/>
          </a:prstGeom>
          <a:noFill/>
        </p:spPr>
        <p:txBody>
          <a:bodyPr wrap="square" rtlCol="0">
            <a:spAutoFit/>
          </a:bodyPr>
          <a:lstStyle/>
          <a:p>
            <a:r>
              <a:rPr lang="en-SG" b="1" dirty="0">
                <a:latin typeface="Bodoni MT" panose="02070603080606020203" pitchFamily="18" charset="0"/>
              </a:rPr>
              <a:t>Help</a:t>
            </a:r>
          </a:p>
        </p:txBody>
      </p:sp>
      <p:sp>
        <p:nvSpPr>
          <p:cNvPr id="8" name="TextBox 7">
            <a:extLst>
              <a:ext uri="{FF2B5EF4-FFF2-40B4-BE49-F238E27FC236}">
                <a16:creationId xmlns:a16="http://schemas.microsoft.com/office/drawing/2014/main" id="{E42CB19D-590F-4C22-884A-3F53326CA586}"/>
              </a:ext>
            </a:extLst>
          </p:cNvPr>
          <p:cNvSpPr txBox="1"/>
          <p:nvPr/>
        </p:nvSpPr>
        <p:spPr>
          <a:xfrm>
            <a:off x="851885" y="3320961"/>
            <a:ext cx="5857019" cy="923330"/>
          </a:xfrm>
          <a:prstGeom prst="rect">
            <a:avLst/>
          </a:prstGeom>
          <a:noFill/>
        </p:spPr>
        <p:txBody>
          <a:bodyPr wrap="square" rtlCol="0">
            <a:spAutoFit/>
          </a:bodyPr>
          <a:lstStyle/>
          <a:p>
            <a:r>
              <a:rPr lang="en-SG" dirty="0">
                <a:latin typeface="Bodoni MT" panose="02070603080606020203" pitchFamily="18" charset="0"/>
              </a:rPr>
              <a:t>Help people affected by depression on a day to day basis</a:t>
            </a:r>
          </a:p>
          <a:p>
            <a:br>
              <a:rPr lang="en-US" dirty="0"/>
            </a:br>
            <a:endParaRPr lang="en-SG" dirty="0">
              <a:latin typeface="Bodoni MT" panose="02070603080606020203" pitchFamily="18" charset="0"/>
            </a:endParaRPr>
          </a:p>
        </p:txBody>
      </p:sp>
      <p:sp>
        <p:nvSpPr>
          <p:cNvPr id="12" name="TextBox 11">
            <a:extLst>
              <a:ext uri="{FF2B5EF4-FFF2-40B4-BE49-F238E27FC236}">
                <a16:creationId xmlns:a16="http://schemas.microsoft.com/office/drawing/2014/main" id="{52904457-8F3D-46D8-B019-9B43A41B0BF9}"/>
              </a:ext>
            </a:extLst>
          </p:cNvPr>
          <p:cNvSpPr txBox="1"/>
          <p:nvPr/>
        </p:nvSpPr>
        <p:spPr>
          <a:xfrm>
            <a:off x="851892" y="3846881"/>
            <a:ext cx="3160643" cy="369332"/>
          </a:xfrm>
          <a:prstGeom prst="rect">
            <a:avLst/>
          </a:prstGeom>
          <a:noFill/>
        </p:spPr>
        <p:txBody>
          <a:bodyPr wrap="square" rtlCol="0">
            <a:spAutoFit/>
          </a:bodyPr>
          <a:lstStyle/>
          <a:p>
            <a:r>
              <a:rPr lang="en-SG" b="1" dirty="0">
                <a:latin typeface="Bodoni MT" panose="02070603080606020203" pitchFamily="18" charset="0"/>
              </a:rPr>
              <a:t>Reduce</a:t>
            </a:r>
          </a:p>
        </p:txBody>
      </p:sp>
      <p:sp>
        <p:nvSpPr>
          <p:cNvPr id="13" name="TextBox 12">
            <a:extLst>
              <a:ext uri="{FF2B5EF4-FFF2-40B4-BE49-F238E27FC236}">
                <a16:creationId xmlns:a16="http://schemas.microsoft.com/office/drawing/2014/main" id="{8EFC08D4-B20F-4509-AA29-F76384B67364}"/>
              </a:ext>
            </a:extLst>
          </p:cNvPr>
          <p:cNvSpPr txBox="1"/>
          <p:nvPr/>
        </p:nvSpPr>
        <p:spPr>
          <a:xfrm>
            <a:off x="851885" y="4168268"/>
            <a:ext cx="5857019" cy="1200329"/>
          </a:xfrm>
          <a:prstGeom prst="rect">
            <a:avLst/>
          </a:prstGeom>
          <a:noFill/>
        </p:spPr>
        <p:txBody>
          <a:bodyPr wrap="square" rtlCol="0">
            <a:spAutoFit/>
          </a:bodyPr>
          <a:lstStyle/>
          <a:p>
            <a:r>
              <a:rPr lang="en-SG" dirty="0">
                <a:latin typeface="Bodoni MT" panose="02070603080606020203" pitchFamily="18" charset="0"/>
              </a:rPr>
              <a:t>Reduce cost incurred due to prolonged and expensive medical treatments</a:t>
            </a:r>
          </a:p>
          <a:p>
            <a:br>
              <a:rPr lang="en-US" dirty="0"/>
            </a:br>
            <a:endParaRPr lang="en-SG" dirty="0">
              <a:latin typeface="Bodoni MT" panose="02070603080606020203" pitchFamily="18" charset="0"/>
            </a:endParaRPr>
          </a:p>
        </p:txBody>
      </p:sp>
      <p:sp>
        <p:nvSpPr>
          <p:cNvPr id="14" name="TextBox 13">
            <a:extLst>
              <a:ext uri="{FF2B5EF4-FFF2-40B4-BE49-F238E27FC236}">
                <a16:creationId xmlns:a16="http://schemas.microsoft.com/office/drawing/2014/main" id="{4B093371-E4AA-4627-A368-043DEF8C01F1}"/>
              </a:ext>
            </a:extLst>
          </p:cNvPr>
          <p:cNvSpPr txBox="1"/>
          <p:nvPr/>
        </p:nvSpPr>
        <p:spPr>
          <a:xfrm>
            <a:off x="851885" y="5145221"/>
            <a:ext cx="3160643" cy="646331"/>
          </a:xfrm>
          <a:prstGeom prst="rect">
            <a:avLst/>
          </a:prstGeom>
          <a:noFill/>
        </p:spPr>
        <p:txBody>
          <a:bodyPr wrap="square" rtlCol="0">
            <a:spAutoFit/>
          </a:bodyPr>
          <a:lstStyle/>
          <a:p>
            <a:r>
              <a:rPr lang="en-SG" dirty="0">
                <a:latin typeface="Bodoni MT" panose="02070603080606020203" pitchFamily="18" charset="0"/>
              </a:rPr>
              <a:t>Create an easy and accessible way to detect depression</a:t>
            </a:r>
          </a:p>
        </p:txBody>
      </p:sp>
      <p:sp>
        <p:nvSpPr>
          <p:cNvPr id="15" name="TextBox 14">
            <a:extLst>
              <a:ext uri="{FF2B5EF4-FFF2-40B4-BE49-F238E27FC236}">
                <a16:creationId xmlns:a16="http://schemas.microsoft.com/office/drawing/2014/main" id="{8C52E8B7-AE01-49D3-9338-9D5049671FD2}"/>
              </a:ext>
            </a:extLst>
          </p:cNvPr>
          <p:cNvSpPr txBox="1"/>
          <p:nvPr/>
        </p:nvSpPr>
        <p:spPr>
          <a:xfrm>
            <a:off x="851892" y="4877882"/>
            <a:ext cx="3160643" cy="369332"/>
          </a:xfrm>
          <a:prstGeom prst="rect">
            <a:avLst/>
          </a:prstGeom>
          <a:noFill/>
        </p:spPr>
        <p:txBody>
          <a:bodyPr wrap="square" rtlCol="0">
            <a:spAutoFit/>
          </a:bodyPr>
          <a:lstStyle/>
          <a:p>
            <a:r>
              <a:rPr lang="en-SG" b="1" dirty="0">
                <a:latin typeface="Bodoni MT" panose="02070603080606020203" pitchFamily="18" charset="0"/>
              </a:rPr>
              <a:t>Create</a:t>
            </a:r>
          </a:p>
        </p:txBody>
      </p:sp>
    </p:spTree>
    <p:extLst>
      <p:ext uri="{BB962C8B-B14F-4D97-AF65-F5344CB8AC3E}">
        <p14:creationId xmlns:p14="http://schemas.microsoft.com/office/powerpoint/2010/main" val="3372335194"/>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67B864-8CAC-4C2E-867C-31C1FD74B17E}"/>
              </a:ext>
            </a:extLst>
          </p:cNvPr>
          <p:cNvPicPr>
            <a:picLocks noChangeAspect="1"/>
          </p:cNvPicPr>
          <p:nvPr/>
        </p:nvPicPr>
        <p:blipFill rotWithShape="1">
          <a:blip r:embed="rId2"/>
          <a:srcRect l="21684" t="30867" r="69805" b="53722"/>
          <a:stretch/>
        </p:blipFill>
        <p:spPr>
          <a:xfrm>
            <a:off x="6729446" y="1760369"/>
            <a:ext cx="1767219" cy="1799999"/>
          </a:xfrm>
          <a:prstGeom prst="rect">
            <a:avLst/>
          </a:prstGeom>
        </p:spPr>
      </p:pic>
      <p:pic>
        <p:nvPicPr>
          <p:cNvPr id="5" name="Picture 4">
            <a:extLst>
              <a:ext uri="{FF2B5EF4-FFF2-40B4-BE49-F238E27FC236}">
                <a16:creationId xmlns:a16="http://schemas.microsoft.com/office/drawing/2014/main" id="{F1B6369C-0AFF-45A1-B73B-2C0F46B77F0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12000"/>
                    </a14:imgEffect>
                    <a14:imgEffect>
                      <a14:brightnessContrast bright="1000"/>
                    </a14:imgEffect>
                  </a14:imgLayer>
                </a14:imgProps>
              </a:ext>
            </a:extLst>
          </a:blip>
          <a:srcRect l="38152" t="26371" r="53337" b="58219"/>
          <a:stretch/>
        </p:blipFill>
        <p:spPr>
          <a:xfrm>
            <a:off x="5212389" y="3520353"/>
            <a:ext cx="1767222" cy="1800000"/>
          </a:xfrm>
          <a:prstGeom prst="rect">
            <a:avLst/>
          </a:prstGeom>
        </p:spPr>
      </p:pic>
      <p:pic>
        <p:nvPicPr>
          <p:cNvPr id="8" name="Picture 7">
            <a:extLst>
              <a:ext uri="{FF2B5EF4-FFF2-40B4-BE49-F238E27FC236}">
                <a16:creationId xmlns:a16="http://schemas.microsoft.com/office/drawing/2014/main" id="{F9BE44B1-E873-4389-A6A8-09E03FA351A8}"/>
              </a:ext>
            </a:extLst>
          </p:cNvPr>
          <p:cNvPicPr>
            <a:picLocks noChangeAspect="1"/>
          </p:cNvPicPr>
          <p:nvPr/>
        </p:nvPicPr>
        <p:blipFill rotWithShape="1">
          <a:blip r:embed="rId2"/>
          <a:srcRect l="29234" t="50000" r="62255" b="34589"/>
          <a:stretch/>
        </p:blipFill>
        <p:spPr>
          <a:xfrm>
            <a:off x="3773906" y="1800384"/>
            <a:ext cx="1688650" cy="1719969"/>
          </a:xfrm>
          <a:prstGeom prst="rect">
            <a:avLst/>
          </a:prstGeom>
        </p:spPr>
      </p:pic>
      <p:pic>
        <p:nvPicPr>
          <p:cNvPr id="9" name="Picture 8">
            <a:extLst>
              <a:ext uri="{FF2B5EF4-FFF2-40B4-BE49-F238E27FC236}">
                <a16:creationId xmlns:a16="http://schemas.microsoft.com/office/drawing/2014/main" id="{F3DB74B7-427C-4A02-B950-8690996E5C04}"/>
              </a:ext>
            </a:extLst>
          </p:cNvPr>
          <p:cNvPicPr>
            <a:picLocks noChangeAspect="1"/>
          </p:cNvPicPr>
          <p:nvPr/>
        </p:nvPicPr>
        <p:blipFill rotWithShape="1">
          <a:blip r:embed="rId2"/>
          <a:srcRect l="55190" t="49999" r="36298" b="34590"/>
          <a:stretch/>
        </p:blipFill>
        <p:spPr>
          <a:xfrm>
            <a:off x="8806569" y="3466355"/>
            <a:ext cx="1767218" cy="1799998"/>
          </a:xfrm>
          <a:prstGeom prst="rect">
            <a:avLst/>
          </a:prstGeom>
        </p:spPr>
      </p:pic>
      <p:sp>
        <p:nvSpPr>
          <p:cNvPr id="2" name="Oval 1">
            <a:extLst>
              <a:ext uri="{FF2B5EF4-FFF2-40B4-BE49-F238E27FC236}">
                <a16:creationId xmlns:a16="http://schemas.microsoft.com/office/drawing/2014/main" id="{DD2360B1-174F-47B0-B8F6-645E23882BF5}"/>
              </a:ext>
            </a:extLst>
          </p:cNvPr>
          <p:cNvSpPr/>
          <p:nvPr/>
        </p:nvSpPr>
        <p:spPr>
          <a:xfrm>
            <a:off x="2081906" y="3574353"/>
            <a:ext cx="1692000" cy="169200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25D528F8-9B0D-4E6A-8A24-76B83DE6FC4D}"/>
              </a:ext>
            </a:extLst>
          </p:cNvPr>
          <p:cNvSpPr/>
          <p:nvPr/>
        </p:nvSpPr>
        <p:spPr>
          <a:xfrm>
            <a:off x="2315906" y="3808353"/>
            <a:ext cx="1224000" cy="1224000"/>
          </a:xfrm>
          <a:prstGeom prst="ellipse">
            <a:avLst/>
          </a:prstGeom>
          <a:solidFill>
            <a:schemeClr val="bg1"/>
          </a:solidFill>
          <a:ln>
            <a:noFill/>
          </a:ln>
          <a:effectLst>
            <a:innerShdw blurRad="63500" dist="50800" dir="13500000">
              <a:prstClr val="black">
                <a:alpha val="50000"/>
              </a:prstClr>
            </a:inn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6" name="Graphic 5">
            <a:extLst>
              <a:ext uri="{FF2B5EF4-FFF2-40B4-BE49-F238E27FC236}">
                <a16:creationId xmlns:a16="http://schemas.microsoft.com/office/drawing/2014/main" id="{00503863-AC17-4BBC-9FF5-21EAB77465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01822" y="3994269"/>
            <a:ext cx="852167" cy="852167"/>
          </a:xfrm>
          <a:prstGeom prst="rect">
            <a:avLst/>
          </a:prstGeom>
        </p:spPr>
      </p:pic>
    </p:spTree>
    <p:extLst>
      <p:ext uri="{BB962C8B-B14F-4D97-AF65-F5344CB8AC3E}">
        <p14:creationId xmlns:p14="http://schemas.microsoft.com/office/powerpoint/2010/main" val="490886206"/>
      </p:ext>
    </p:extLst>
  </p:cSld>
  <p:clrMapOvr>
    <a:masterClrMapping/>
  </p:clrMapOvr>
  <mc:AlternateContent xmlns:mc="http://schemas.openxmlformats.org/markup-compatibility/2006" xmlns:p14="http://schemas.microsoft.com/office/powerpoint/2010/main">
    <mc:Choice Requires="p14">
      <p:transition p14:dur="250">
        <p14:pan dir="u"/>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DA5E330-826E-452D-A287-5F51B25F9031}"/>
              </a:ext>
            </a:extLst>
          </p:cNvPr>
          <p:cNvCxnSpPr>
            <a:cxnSpLocks/>
          </p:cNvCxnSpPr>
          <p:nvPr/>
        </p:nvCxnSpPr>
        <p:spPr>
          <a:xfrm flipV="1">
            <a:off x="6096000" y="4144617"/>
            <a:ext cx="0" cy="2862470"/>
          </a:xfrm>
          <a:prstGeom prst="line">
            <a:avLst/>
          </a:prstGeom>
        </p:spPr>
        <p:style>
          <a:lnRef idx="3">
            <a:schemeClr val="dk1"/>
          </a:lnRef>
          <a:fillRef idx="0">
            <a:schemeClr val="dk1"/>
          </a:fillRef>
          <a:effectRef idx="2">
            <a:schemeClr val="dk1"/>
          </a:effectRef>
          <a:fontRef idx="minor">
            <a:schemeClr val="tx1"/>
          </a:fontRef>
        </p:style>
      </p:cxnSp>
      <p:sp>
        <p:nvSpPr>
          <p:cNvPr id="10" name="Oval 9">
            <a:extLst>
              <a:ext uri="{FF2B5EF4-FFF2-40B4-BE49-F238E27FC236}">
                <a16:creationId xmlns:a16="http://schemas.microsoft.com/office/drawing/2014/main" id="{A7A2AFE6-F420-47D1-B8A5-EB497C8757DA}"/>
              </a:ext>
            </a:extLst>
          </p:cNvPr>
          <p:cNvSpPr/>
          <p:nvPr/>
        </p:nvSpPr>
        <p:spPr>
          <a:xfrm>
            <a:off x="5250000" y="2583000"/>
            <a:ext cx="1692000" cy="169200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089D0246-85D4-4C5E-827E-019DF87AC8E1}"/>
              </a:ext>
            </a:extLst>
          </p:cNvPr>
          <p:cNvSpPr/>
          <p:nvPr/>
        </p:nvSpPr>
        <p:spPr>
          <a:xfrm>
            <a:off x="5484000" y="2817000"/>
            <a:ext cx="1224000" cy="1224000"/>
          </a:xfrm>
          <a:prstGeom prst="ellipse">
            <a:avLst/>
          </a:prstGeom>
          <a:solidFill>
            <a:schemeClr val="bg1"/>
          </a:solidFill>
          <a:ln>
            <a:noFill/>
          </a:ln>
          <a:effectLst>
            <a:innerShdw blurRad="63500" dist="50800" dir="13500000">
              <a:prstClr val="black">
                <a:alpha val="50000"/>
              </a:prstClr>
            </a:inn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12" name="Graphic 11">
            <a:extLst>
              <a:ext uri="{FF2B5EF4-FFF2-40B4-BE49-F238E27FC236}">
                <a16:creationId xmlns:a16="http://schemas.microsoft.com/office/drawing/2014/main" id="{209B10C0-E65E-4715-8C4A-136DD62F4A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9916" y="3002916"/>
            <a:ext cx="852167" cy="852167"/>
          </a:xfrm>
          <a:prstGeom prst="rect">
            <a:avLst/>
          </a:prstGeom>
        </p:spPr>
      </p:pic>
      <p:sp>
        <p:nvSpPr>
          <p:cNvPr id="13" name="Rectangle 12">
            <a:extLst>
              <a:ext uri="{FF2B5EF4-FFF2-40B4-BE49-F238E27FC236}">
                <a16:creationId xmlns:a16="http://schemas.microsoft.com/office/drawing/2014/main" id="{5C0B5F8D-B581-4BDF-9795-354BAE19E50A}"/>
              </a:ext>
            </a:extLst>
          </p:cNvPr>
          <p:cNvSpPr/>
          <p:nvPr/>
        </p:nvSpPr>
        <p:spPr>
          <a:xfrm>
            <a:off x="7482988" y="2341286"/>
            <a:ext cx="4224105" cy="190831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B2C5518C-99F2-4A79-8F88-A378B13AF31A}"/>
              </a:ext>
            </a:extLst>
          </p:cNvPr>
          <p:cNvSpPr/>
          <p:nvPr/>
        </p:nvSpPr>
        <p:spPr>
          <a:xfrm>
            <a:off x="7650882" y="2817000"/>
            <a:ext cx="4296592" cy="830997"/>
          </a:xfrm>
          <a:prstGeom prst="rect">
            <a:avLst/>
          </a:prstGeom>
        </p:spPr>
        <p:txBody>
          <a:bodyPr wrap="square">
            <a:spAutoFit/>
          </a:bodyPr>
          <a:lstStyle/>
          <a:p>
            <a:r>
              <a:rPr lang="en-SG" sz="2400" dirty="0">
                <a:solidFill>
                  <a:schemeClr val="bg1"/>
                </a:solidFill>
                <a:latin typeface="Bodoni MT" panose="02070603080606020203" pitchFamily="18" charset="0"/>
              </a:rPr>
              <a:t>Application on phone sends a .wav file to the server</a:t>
            </a:r>
          </a:p>
        </p:txBody>
      </p:sp>
    </p:spTree>
    <p:extLst>
      <p:ext uri="{BB962C8B-B14F-4D97-AF65-F5344CB8AC3E}">
        <p14:creationId xmlns:p14="http://schemas.microsoft.com/office/powerpoint/2010/main" val="23139609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DEC617-A806-4C1F-A256-5C340458D200}"/>
              </a:ext>
            </a:extLst>
          </p:cNvPr>
          <p:cNvPicPr>
            <a:picLocks noChangeAspect="1"/>
          </p:cNvPicPr>
          <p:nvPr/>
        </p:nvPicPr>
        <p:blipFill rotWithShape="1">
          <a:blip r:embed="rId2"/>
          <a:srcRect l="55190" t="49999" r="36298" b="34590"/>
          <a:stretch/>
        </p:blipFill>
        <p:spPr>
          <a:xfrm>
            <a:off x="5212391" y="2494214"/>
            <a:ext cx="1767218" cy="1799998"/>
          </a:xfrm>
          <a:prstGeom prst="rect">
            <a:avLst/>
          </a:prstGeom>
        </p:spPr>
      </p:pic>
      <p:cxnSp>
        <p:nvCxnSpPr>
          <p:cNvPr id="6" name="Straight Connector 5">
            <a:extLst>
              <a:ext uri="{FF2B5EF4-FFF2-40B4-BE49-F238E27FC236}">
                <a16:creationId xmlns:a16="http://schemas.microsoft.com/office/drawing/2014/main" id="{7F69D555-A379-44A0-8AD8-B759FEA52BEC}"/>
              </a:ext>
            </a:extLst>
          </p:cNvPr>
          <p:cNvCxnSpPr>
            <a:cxnSpLocks/>
          </p:cNvCxnSpPr>
          <p:nvPr/>
        </p:nvCxnSpPr>
        <p:spPr>
          <a:xfrm flipV="1">
            <a:off x="6096000" y="-69574"/>
            <a:ext cx="0" cy="2827175"/>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DA5E330-826E-452D-A287-5F51B25F9031}"/>
              </a:ext>
            </a:extLst>
          </p:cNvPr>
          <p:cNvCxnSpPr>
            <a:cxnSpLocks/>
          </p:cNvCxnSpPr>
          <p:nvPr/>
        </p:nvCxnSpPr>
        <p:spPr>
          <a:xfrm flipV="1">
            <a:off x="6096000" y="4030825"/>
            <a:ext cx="0" cy="2827175"/>
          </a:xfrm>
          <a:prstGeom prst="line">
            <a:avLst/>
          </a:prstGeom>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87712EC9-2631-469B-B4AB-9168F1F505DE}"/>
              </a:ext>
            </a:extLst>
          </p:cNvPr>
          <p:cNvSpPr/>
          <p:nvPr/>
        </p:nvSpPr>
        <p:spPr>
          <a:xfrm>
            <a:off x="546478" y="2529000"/>
            <a:ext cx="4224105" cy="190831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0" name="Rectangle 9">
            <a:extLst>
              <a:ext uri="{FF2B5EF4-FFF2-40B4-BE49-F238E27FC236}">
                <a16:creationId xmlns:a16="http://schemas.microsoft.com/office/drawing/2014/main" id="{2AF7F3DD-ABF2-4D33-8F6A-295A4077C269}"/>
              </a:ext>
            </a:extLst>
          </p:cNvPr>
          <p:cNvSpPr/>
          <p:nvPr/>
        </p:nvSpPr>
        <p:spPr>
          <a:xfrm>
            <a:off x="694895" y="3252323"/>
            <a:ext cx="4296592" cy="461665"/>
          </a:xfrm>
          <a:prstGeom prst="rect">
            <a:avLst/>
          </a:prstGeom>
        </p:spPr>
        <p:txBody>
          <a:bodyPr wrap="square">
            <a:spAutoFit/>
          </a:bodyPr>
          <a:lstStyle/>
          <a:p>
            <a:r>
              <a:rPr lang="en-SG" sz="2400" dirty="0">
                <a:solidFill>
                  <a:schemeClr val="bg1"/>
                </a:solidFill>
                <a:latin typeface="Bodoni MT" panose="02070603080606020203" pitchFamily="18" charset="0"/>
              </a:rPr>
              <a:t>Server receives the .wav file</a:t>
            </a:r>
          </a:p>
        </p:txBody>
      </p:sp>
    </p:spTree>
    <p:extLst>
      <p:ext uri="{BB962C8B-B14F-4D97-AF65-F5344CB8AC3E}">
        <p14:creationId xmlns:p14="http://schemas.microsoft.com/office/powerpoint/2010/main" val="41542961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0CDD91-8D92-4478-991C-3C4AC98C52D6}"/>
              </a:ext>
            </a:extLst>
          </p:cNvPr>
          <p:cNvPicPr>
            <a:picLocks noChangeAspect="1"/>
          </p:cNvPicPr>
          <p:nvPr/>
        </p:nvPicPr>
        <p:blipFill rotWithShape="1">
          <a:blip r:embed="rId2"/>
          <a:srcRect l="21684" t="30867" r="69805" b="53722"/>
          <a:stretch/>
        </p:blipFill>
        <p:spPr>
          <a:xfrm>
            <a:off x="5212390" y="2529000"/>
            <a:ext cx="1767219" cy="1799999"/>
          </a:xfrm>
          <a:prstGeom prst="rect">
            <a:avLst/>
          </a:prstGeom>
        </p:spPr>
      </p:pic>
      <p:cxnSp>
        <p:nvCxnSpPr>
          <p:cNvPr id="6" name="Straight Connector 5">
            <a:extLst>
              <a:ext uri="{FF2B5EF4-FFF2-40B4-BE49-F238E27FC236}">
                <a16:creationId xmlns:a16="http://schemas.microsoft.com/office/drawing/2014/main" id="{7F69D555-A379-44A0-8AD8-B759FEA52BEC}"/>
              </a:ext>
            </a:extLst>
          </p:cNvPr>
          <p:cNvCxnSpPr>
            <a:cxnSpLocks/>
          </p:cNvCxnSpPr>
          <p:nvPr/>
        </p:nvCxnSpPr>
        <p:spPr>
          <a:xfrm flipV="1">
            <a:off x="6096000" y="-69574"/>
            <a:ext cx="0" cy="2827175"/>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DA5E330-826E-452D-A287-5F51B25F9031}"/>
              </a:ext>
            </a:extLst>
          </p:cNvPr>
          <p:cNvCxnSpPr>
            <a:cxnSpLocks/>
          </p:cNvCxnSpPr>
          <p:nvPr/>
        </p:nvCxnSpPr>
        <p:spPr>
          <a:xfrm flipV="1">
            <a:off x="6096000" y="4030825"/>
            <a:ext cx="0" cy="2827175"/>
          </a:xfrm>
          <a:prstGeom prst="line">
            <a:avLst/>
          </a:prstGeom>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987ED4D9-1EAD-400A-822E-CF31EAFCCAE6}"/>
              </a:ext>
            </a:extLst>
          </p:cNvPr>
          <p:cNvSpPr/>
          <p:nvPr/>
        </p:nvSpPr>
        <p:spPr>
          <a:xfrm>
            <a:off x="7464312" y="2474842"/>
            <a:ext cx="4224105" cy="190831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347EBA28-528A-4E18-BBF2-A1012EE3057C}"/>
              </a:ext>
            </a:extLst>
          </p:cNvPr>
          <p:cNvSpPr/>
          <p:nvPr/>
        </p:nvSpPr>
        <p:spPr>
          <a:xfrm>
            <a:off x="7723415" y="3013499"/>
            <a:ext cx="3705897" cy="830997"/>
          </a:xfrm>
          <a:prstGeom prst="rect">
            <a:avLst/>
          </a:prstGeom>
        </p:spPr>
        <p:txBody>
          <a:bodyPr wrap="square">
            <a:spAutoFit/>
          </a:bodyPr>
          <a:lstStyle/>
          <a:p>
            <a:r>
              <a:rPr lang="en-SG" sz="2400" dirty="0">
                <a:solidFill>
                  <a:schemeClr val="bg1"/>
                </a:solidFill>
                <a:latin typeface="Bodoni MT" panose="02070603080606020203" pitchFamily="18" charset="0"/>
              </a:rPr>
              <a:t>Audio data in .wav file is denoised </a:t>
            </a:r>
          </a:p>
        </p:txBody>
      </p:sp>
    </p:spTree>
    <p:extLst>
      <p:ext uri="{BB962C8B-B14F-4D97-AF65-F5344CB8AC3E}">
        <p14:creationId xmlns:p14="http://schemas.microsoft.com/office/powerpoint/2010/main" val="2349003390"/>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A00C48-8F62-4242-8F83-F52333B07AD9}"/>
              </a:ext>
            </a:extLst>
          </p:cNvPr>
          <p:cNvPicPr>
            <a:picLocks noChangeAspect="1"/>
          </p:cNvPicPr>
          <p:nvPr/>
        </p:nvPicPr>
        <p:blipFill rotWithShape="1">
          <a:blip r:embed="rId2"/>
          <a:srcRect l="29234" t="50000" r="62255" b="34589"/>
          <a:stretch/>
        </p:blipFill>
        <p:spPr>
          <a:xfrm>
            <a:off x="5251675" y="2569015"/>
            <a:ext cx="1688650" cy="1719969"/>
          </a:xfrm>
          <a:prstGeom prst="rect">
            <a:avLst/>
          </a:prstGeom>
        </p:spPr>
      </p:pic>
      <p:cxnSp>
        <p:nvCxnSpPr>
          <p:cNvPr id="6" name="Straight Connector 5">
            <a:extLst>
              <a:ext uri="{FF2B5EF4-FFF2-40B4-BE49-F238E27FC236}">
                <a16:creationId xmlns:a16="http://schemas.microsoft.com/office/drawing/2014/main" id="{7F69D555-A379-44A0-8AD8-B759FEA52BEC}"/>
              </a:ext>
            </a:extLst>
          </p:cNvPr>
          <p:cNvCxnSpPr>
            <a:cxnSpLocks/>
          </p:cNvCxnSpPr>
          <p:nvPr/>
        </p:nvCxnSpPr>
        <p:spPr>
          <a:xfrm flipV="1">
            <a:off x="6096000" y="-69574"/>
            <a:ext cx="0" cy="2827175"/>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DA5E330-826E-452D-A287-5F51B25F9031}"/>
              </a:ext>
            </a:extLst>
          </p:cNvPr>
          <p:cNvCxnSpPr>
            <a:cxnSpLocks/>
          </p:cNvCxnSpPr>
          <p:nvPr/>
        </p:nvCxnSpPr>
        <p:spPr>
          <a:xfrm flipV="1">
            <a:off x="6096000" y="4030825"/>
            <a:ext cx="0" cy="2827175"/>
          </a:xfrm>
          <a:prstGeom prst="line">
            <a:avLst/>
          </a:prstGeom>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F14FDF42-AF7D-4123-BC79-EACC11871199}"/>
              </a:ext>
            </a:extLst>
          </p:cNvPr>
          <p:cNvSpPr/>
          <p:nvPr/>
        </p:nvSpPr>
        <p:spPr>
          <a:xfrm>
            <a:off x="735322" y="2474842"/>
            <a:ext cx="4224105" cy="190831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907D5A30-783E-4DCD-B688-20463CF3EF7D}"/>
              </a:ext>
            </a:extLst>
          </p:cNvPr>
          <p:cNvSpPr/>
          <p:nvPr/>
        </p:nvSpPr>
        <p:spPr>
          <a:xfrm>
            <a:off x="994425" y="3013499"/>
            <a:ext cx="3705897" cy="830997"/>
          </a:xfrm>
          <a:prstGeom prst="rect">
            <a:avLst/>
          </a:prstGeom>
        </p:spPr>
        <p:txBody>
          <a:bodyPr wrap="square">
            <a:spAutoFit/>
          </a:bodyPr>
          <a:lstStyle/>
          <a:p>
            <a:r>
              <a:rPr lang="en-SG" sz="2400" dirty="0">
                <a:solidFill>
                  <a:schemeClr val="bg1"/>
                </a:solidFill>
                <a:latin typeface="Bodoni MT" panose="02070603080606020203" pitchFamily="18" charset="0"/>
              </a:rPr>
              <a:t>.wav file is converted into a spectrogram</a:t>
            </a:r>
          </a:p>
        </p:txBody>
      </p:sp>
    </p:spTree>
    <p:extLst>
      <p:ext uri="{BB962C8B-B14F-4D97-AF65-F5344CB8AC3E}">
        <p14:creationId xmlns:p14="http://schemas.microsoft.com/office/powerpoint/2010/main" val="3816023527"/>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A4BD1B-1738-4892-B691-68222D56C50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12000"/>
                    </a14:imgEffect>
                    <a14:imgEffect>
                      <a14:brightnessContrast bright="1000"/>
                    </a14:imgEffect>
                  </a14:imgLayer>
                </a14:imgProps>
              </a:ext>
            </a:extLst>
          </a:blip>
          <a:srcRect l="38152" t="26371" r="53337" b="58219"/>
          <a:stretch/>
        </p:blipFill>
        <p:spPr>
          <a:xfrm>
            <a:off x="5212389" y="2529000"/>
            <a:ext cx="1767222" cy="1800000"/>
          </a:xfrm>
          <a:prstGeom prst="rect">
            <a:avLst/>
          </a:prstGeom>
        </p:spPr>
      </p:pic>
      <p:cxnSp>
        <p:nvCxnSpPr>
          <p:cNvPr id="6" name="Straight Connector 5">
            <a:extLst>
              <a:ext uri="{FF2B5EF4-FFF2-40B4-BE49-F238E27FC236}">
                <a16:creationId xmlns:a16="http://schemas.microsoft.com/office/drawing/2014/main" id="{7F69D555-A379-44A0-8AD8-B759FEA52BEC}"/>
              </a:ext>
            </a:extLst>
          </p:cNvPr>
          <p:cNvCxnSpPr>
            <a:cxnSpLocks/>
          </p:cNvCxnSpPr>
          <p:nvPr/>
        </p:nvCxnSpPr>
        <p:spPr>
          <a:xfrm flipV="1">
            <a:off x="6096000" y="-69574"/>
            <a:ext cx="0" cy="2827175"/>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DA5E330-826E-452D-A287-5F51B25F9031}"/>
              </a:ext>
            </a:extLst>
          </p:cNvPr>
          <p:cNvCxnSpPr>
            <a:cxnSpLocks/>
          </p:cNvCxnSpPr>
          <p:nvPr/>
        </p:nvCxnSpPr>
        <p:spPr>
          <a:xfrm flipV="1">
            <a:off x="6096000" y="4030825"/>
            <a:ext cx="0" cy="2827175"/>
          </a:xfrm>
          <a:prstGeom prst="line">
            <a:avLst/>
          </a:prstGeom>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5AD0A9CD-08E1-49EB-937B-1D7260B52D18}"/>
              </a:ext>
            </a:extLst>
          </p:cNvPr>
          <p:cNvSpPr/>
          <p:nvPr/>
        </p:nvSpPr>
        <p:spPr>
          <a:xfrm>
            <a:off x="7672835" y="2474842"/>
            <a:ext cx="4224105" cy="190831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6D190F5F-B490-4DAD-8BD5-3CD4A98FD90E}"/>
              </a:ext>
            </a:extLst>
          </p:cNvPr>
          <p:cNvSpPr/>
          <p:nvPr/>
        </p:nvSpPr>
        <p:spPr>
          <a:xfrm>
            <a:off x="7982520" y="2830496"/>
            <a:ext cx="3705897" cy="1200329"/>
          </a:xfrm>
          <a:prstGeom prst="rect">
            <a:avLst/>
          </a:prstGeom>
        </p:spPr>
        <p:txBody>
          <a:bodyPr wrap="square">
            <a:spAutoFit/>
          </a:bodyPr>
          <a:lstStyle/>
          <a:p>
            <a:r>
              <a:rPr lang="en-SG" sz="2400" dirty="0">
                <a:solidFill>
                  <a:schemeClr val="bg1"/>
                </a:solidFill>
                <a:latin typeface="Bodoni MT" panose="02070603080606020203" pitchFamily="18" charset="0"/>
              </a:rPr>
              <a:t>Spectrogram is fed into CNN model and prediction is returned</a:t>
            </a:r>
          </a:p>
        </p:txBody>
      </p:sp>
    </p:spTree>
    <p:extLst>
      <p:ext uri="{BB962C8B-B14F-4D97-AF65-F5344CB8AC3E}">
        <p14:creationId xmlns:p14="http://schemas.microsoft.com/office/powerpoint/2010/main" val="2201707827"/>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82E73C-8FF6-45F7-9F85-7E954DF8F4F9}"/>
              </a:ext>
            </a:extLst>
          </p:cNvPr>
          <p:cNvPicPr>
            <a:picLocks noChangeAspect="1"/>
          </p:cNvPicPr>
          <p:nvPr/>
        </p:nvPicPr>
        <p:blipFill>
          <a:blip r:embed="rId3"/>
          <a:stretch>
            <a:fillRect/>
          </a:stretch>
        </p:blipFill>
        <p:spPr>
          <a:xfrm>
            <a:off x="2825914" y="861912"/>
            <a:ext cx="8137649" cy="5438396"/>
          </a:xfrm>
          <a:prstGeom prst="rect">
            <a:avLst/>
          </a:prstGeom>
        </p:spPr>
      </p:pic>
      <p:sp>
        <p:nvSpPr>
          <p:cNvPr id="5" name="Teardrop 4">
            <a:extLst>
              <a:ext uri="{FF2B5EF4-FFF2-40B4-BE49-F238E27FC236}">
                <a16:creationId xmlns:a16="http://schemas.microsoft.com/office/drawing/2014/main" id="{FDDAA9CB-5784-437F-8F0C-6FF3A3E83DDB}"/>
              </a:ext>
            </a:extLst>
          </p:cNvPr>
          <p:cNvSpPr/>
          <p:nvPr/>
        </p:nvSpPr>
        <p:spPr>
          <a:xfrm rot="8182498">
            <a:off x="4757644" y="2441685"/>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ardrop 13">
            <a:extLst>
              <a:ext uri="{FF2B5EF4-FFF2-40B4-BE49-F238E27FC236}">
                <a16:creationId xmlns:a16="http://schemas.microsoft.com/office/drawing/2014/main" id="{7825C21E-19A8-412A-8069-6C7141F3A065}"/>
              </a:ext>
            </a:extLst>
          </p:cNvPr>
          <p:cNvSpPr/>
          <p:nvPr/>
        </p:nvSpPr>
        <p:spPr>
          <a:xfrm rot="8182498">
            <a:off x="6086708" y="1603084"/>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ardrop 14">
            <a:extLst>
              <a:ext uri="{FF2B5EF4-FFF2-40B4-BE49-F238E27FC236}">
                <a16:creationId xmlns:a16="http://schemas.microsoft.com/office/drawing/2014/main" id="{5E5D96F8-05FE-488A-BC97-42BA77D77A46}"/>
              </a:ext>
            </a:extLst>
          </p:cNvPr>
          <p:cNvSpPr/>
          <p:nvPr/>
        </p:nvSpPr>
        <p:spPr>
          <a:xfrm rot="8182498">
            <a:off x="5549732" y="3212468"/>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ardrop 15">
            <a:extLst>
              <a:ext uri="{FF2B5EF4-FFF2-40B4-BE49-F238E27FC236}">
                <a16:creationId xmlns:a16="http://schemas.microsoft.com/office/drawing/2014/main" id="{02CF8E70-0E04-4343-BDA3-5795EF308490}"/>
              </a:ext>
            </a:extLst>
          </p:cNvPr>
          <p:cNvSpPr/>
          <p:nvPr/>
        </p:nvSpPr>
        <p:spPr>
          <a:xfrm rot="8182498">
            <a:off x="7061901" y="2234661"/>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ardrop 16">
            <a:extLst>
              <a:ext uri="{FF2B5EF4-FFF2-40B4-BE49-F238E27FC236}">
                <a16:creationId xmlns:a16="http://schemas.microsoft.com/office/drawing/2014/main" id="{12C4FC14-71B2-4D21-892E-633CC43B306E}"/>
              </a:ext>
            </a:extLst>
          </p:cNvPr>
          <p:cNvSpPr/>
          <p:nvPr/>
        </p:nvSpPr>
        <p:spPr>
          <a:xfrm rot="8182498">
            <a:off x="4336128" y="1442573"/>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ardrop 17">
            <a:extLst>
              <a:ext uri="{FF2B5EF4-FFF2-40B4-BE49-F238E27FC236}">
                <a16:creationId xmlns:a16="http://schemas.microsoft.com/office/drawing/2014/main" id="{AF7B9AD1-222D-4904-BAEA-EC757D5E4B8B}"/>
              </a:ext>
            </a:extLst>
          </p:cNvPr>
          <p:cNvSpPr/>
          <p:nvPr/>
        </p:nvSpPr>
        <p:spPr>
          <a:xfrm rot="8182498">
            <a:off x="3389494" y="3353916"/>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ardrop 18">
            <a:extLst>
              <a:ext uri="{FF2B5EF4-FFF2-40B4-BE49-F238E27FC236}">
                <a16:creationId xmlns:a16="http://schemas.microsoft.com/office/drawing/2014/main" id="{3940AC89-C159-463E-96EE-AA22D75E3080}"/>
              </a:ext>
            </a:extLst>
          </p:cNvPr>
          <p:cNvSpPr/>
          <p:nvPr/>
        </p:nvSpPr>
        <p:spPr>
          <a:xfrm rot="8182498">
            <a:off x="6023991" y="3857786"/>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ardrop 20">
            <a:extLst>
              <a:ext uri="{FF2B5EF4-FFF2-40B4-BE49-F238E27FC236}">
                <a16:creationId xmlns:a16="http://schemas.microsoft.com/office/drawing/2014/main" id="{66F3748B-9B12-4329-85E1-ACD7C64F7220}"/>
              </a:ext>
            </a:extLst>
          </p:cNvPr>
          <p:cNvSpPr/>
          <p:nvPr/>
        </p:nvSpPr>
        <p:spPr>
          <a:xfrm rot="8182498">
            <a:off x="6413829" y="2450685"/>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ardrop 21">
            <a:extLst>
              <a:ext uri="{FF2B5EF4-FFF2-40B4-BE49-F238E27FC236}">
                <a16:creationId xmlns:a16="http://schemas.microsoft.com/office/drawing/2014/main" id="{515E668F-5F3B-4EC0-B17D-1F6CE03883F8}"/>
              </a:ext>
            </a:extLst>
          </p:cNvPr>
          <p:cNvSpPr/>
          <p:nvPr/>
        </p:nvSpPr>
        <p:spPr>
          <a:xfrm rot="8182498">
            <a:off x="8691734" y="2746484"/>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ardrop 22">
            <a:extLst>
              <a:ext uri="{FF2B5EF4-FFF2-40B4-BE49-F238E27FC236}">
                <a16:creationId xmlns:a16="http://schemas.microsoft.com/office/drawing/2014/main" id="{1D4F9BE3-548B-4207-A3B2-AE69F65069A3}"/>
              </a:ext>
            </a:extLst>
          </p:cNvPr>
          <p:cNvSpPr/>
          <p:nvPr/>
        </p:nvSpPr>
        <p:spPr>
          <a:xfrm rot="8182498">
            <a:off x="9321787" y="2542873"/>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 name="Teardrop 23">
            <a:extLst>
              <a:ext uri="{FF2B5EF4-FFF2-40B4-BE49-F238E27FC236}">
                <a16:creationId xmlns:a16="http://schemas.microsoft.com/office/drawing/2014/main" id="{83892F85-2913-4553-B140-590C2358CF0A}"/>
              </a:ext>
            </a:extLst>
          </p:cNvPr>
          <p:cNvSpPr/>
          <p:nvPr/>
        </p:nvSpPr>
        <p:spPr>
          <a:xfrm rot="8182498">
            <a:off x="5528320" y="2645296"/>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ardrop 24">
            <a:extLst>
              <a:ext uri="{FF2B5EF4-FFF2-40B4-BE49-F238E27FC236}">
                <a16:creationId xmlns:a16="http://schemas.microsoft.com/office/drawing/2014/main" id="{EEBA9616-2328-44FF-AEEA-70E0B4CEB56B}"/>
              </a:ext>
            </a:extLst>
          </p:cNvPr>
          <p:cNvSpPr/>
          <p:nvPr/>
        </p:nvSpPr>
        <p:spPr>
          <a:xfrm rot="8182498">
            <a:off x="7163485" y="2797695"/>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eardrop 25">
            <a:extLst>
              <a:ext uri="{FF2B5EF4-FFF2-40B4-BE49-F238E27FC236}">
                <a16:creationId xmlns:a16="http://schemas.microsoft.com/office/drawing/2014/main" id="{3B18C226-4C06-4708-A982-D47A5FA4D9DB}"/>
              </a:ext>
            </a:extLst>
          </p:cNvPr>
          <p:cNvSpPr/>
          <p:nvPr/>
        </p:nvSpPr>
        <p:spPr>
          <a:xfrm rot="8182498">
            <a:off x="7703898" y="3314273"/>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ardrop 26">
            <a:extLst>
              <a:ext uri="{FF2B5EF4-FFF2-40B4-BE49-F238E27FC236}">
                <a16:creationId xmlns:a16="http://schemas.microsoft.com/office/drawing/2014/main" id="{1841EB9A-D03A-4865-8166-A68D2F2CD04B}"/>
              </a:ext>
            </a:extLst>
          </p:cNvPr>
          <p:cNvSpPr/>
          <p:nvPr/>
        </p:nvSpPr>
        <p:spPr>
          <a:xfrm rot="8182498">
            <a:off x="4155861" y="2645295"/>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ardrop 28">
            <a:extLst>
              <a:ext uri="{FF2B5EF4-FFF2-40B4-BE49-F238E27FC236}">
                <a16:creationId xmlns:a16="http://schemas.microsoft.com/office/drawing/2014/main" id="{4446C2C4-296B-4CEE-8EAD-7384DDBEFAAC}"/>
              </a:ext>
            </a:extLst>
          </p:cNvPr>
          <p:cNvSpPr/>
          <p:nvPr/>
        </p:nvSpPr>
        <p:spPr>
          <a:xfrm rot="8182498">
            <a:off x="10302262" y="1806695"/>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ardrop 29">
            <a:extLst>
              <a:ext uri="{FF2B5EF4-FFF2-40B4-BE49-F238E27FC236}">
                <a16:creationId xmlns:a16="http://schemas.microsoft.com/office/drawing/2014/main" id="{5BCCF73A-6018-402B-8661-D9C847BA8E33}"/>
              </a:ext>
            </a:extLst>
          </p:cNvPr>
          <p:cNvSpPr/>
          <p:nvPr/>
        </p:nvSpPr>
        <p:spPr>
          <a:xfrm rot="8182498">
            <a:off x="8677300" y="1806696"/>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ardrop 30">
            <a:extLst>
              <a:ext uri="{FF2B5EF4-FFF2-40B4-BE49-F238E27FC236}">
                <a16:creationId xmlns:a16="http://schemas.microsoft.com/office/drawing/2014/main" id="{FB4AF5D8-A4E6-4386-821C-2753727A0EA0}"/>
              </a:ext>
            </a:extLst>
          </p:cNvPr>
          <p:cNvSpPr/>
          <p:nvPr/>
        </p:nvSpPr>
        <p:spPr>
          <a:xfrm rot="8182498">
            <a:off x="7805704" y="2525143"/>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ardrop 31">
            <a:extLst>
              <a:ext uri="{FF2B5EF4-FFF2-40B4-BE49-F238E27FC236}">
                <a16:creationId xmlns:a16="http://schemas.microsoft.com/office/drawing/2014/main" id="{572AE241-E5F0-45BA-A9C6-07824C6F726A}"/>
              </a:ext>
            </a:extLst>
          </p:cNvPr>
          <p:cNvSpPr/>
          <p:nvPr/>
        </p:nvSpPr>
        <p:spPr>
          <a:xfrm rot="8182498">
            <a:off x="7073816" y="3398553"/>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ardrop 32">
            <a:extLst>
              <a:ext uri="{FF2B5EF4-FFF2-40B4-BE49-F238E27FC236}">
                <a16:creationId xmlns:a16="http://schemas.microsoft.com/office/drawing/2014/main" id="{7314E8FC-BD42-4011-9D4E-177951E1A7CE}"/>
              </a:ext>
            </a:extLst>
          </p:cNvPr>
          <p:cNvSpPr/>
          <p:nvPr/>
        </p:nvSpPr>
        <p:spPr>
          <a:xfrm rot="8182498">
            <a:off x="6290320" y="3407296"/>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ardrop 33">
            <a:extLst>
              <a:ext uri="{FF2B5EF4-FFF2-40B4-BE49-F238E27FC236}">
                <a16:creationId xmlns:a16="http://schemas.microsoft.com/office/drawing/2014/main" id="{87BC1B67-2B7F-4E63-82FF-220617B2446B}"/>
              </a:ext>
            </a:extLst>
          </p:cNvPr>
          <p:cNvSpPr/>
          <p:nvPr/>
        </p:nvSpPr>
        <p:spPr>
          <a:xfrm rot="8182498">
            <a:off x="3893549" y="2247073"/>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ardrop 34">
            <a:extLst>
              <a:ext uri="{FF2B5EF4-FFF2-40B4-BE49-F238E27FC236}">
                <a16:creationId xmlns:a16="http://schemas.microsoft.com/office/drawing/2014/main" id="{3FAE74DE-1F46-4F35-8059-25BB4B754A85}"/>
              </a:ext>
            </a:extLst>
          </p:cNvPr>
          <p:cNvSpPr/>
          <p:nvPr/>
        </p:nvSpPr>
        <p:spPr>
          <a:xfrm rot="8182498">
            <a:off x="8249691" y="3103113"/>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ardrop 35">
            <a:extLst>
              <a:ext uri="{FF2B5EF4-FFF2-40B4-BE49-F238E27FC236}">
                <a16:creationId xmlns:a16="http://schemas.microsoft.com/office/drawing/2014/main" id="{70729013-1579-4692-82D2-66F55DC4DEAC}"/>
              </a:ext>
            </a:extLst>
          </p:cNvPr>
          <p:cNvSpPr/>
          <p:nvPr/>
        </p:nvSpPr>
        <p:spPr>
          <a:xfrm rot="8182498">
            <a:off x="6167306" y="3057485"/>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Teardrop 36">
            <a:extLst>
              <a:ext uri="{FF2B5EF4-FFF2-40B4-BE49-F238E27FC236}">
                <a16:creationId xmlns:a16="http://schemas.microsoft.com/office/drawing/2014/main" id="{255BB85E-DA85-430A-8A42-174B711C7693}"/>
              </a:ext>
            </a:extLst>
          </p:cNvPr>
          <p:cNvSpPr/>
          <p:nvPr/>
        </p:nvSpPr>
        <p:spPr>
          <a:xfrm rot="8182498">
            <a:off x="5385425" y="1520950"/>
            <a:ext cx="144016" cy="144016"/>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Box 1">
            <a:extLst>
              <a:ext uri="{FF2B5EF4-FFF2-40B4-BE49-F238E27FC236}">
                <a16:creationId xmlns:a16="http://schemas.microsoft.com/office/drawing/2014/main" id="{2313E0DA-D8C7-4631-A12B-CFDB64885552}"/>
              </a:ext>
            </a:extLst>
          </p:cNvPr>
          <p:cNvSpPr txBox="1"/>
          <p:nvPr/>
        </p:nvSpPr>
        <p:spPr>
          <a:xfrm>
            <a:off x="7518458" y="5884809"/>
            <a:ext cx="4328809" cy="830997"/>
          </a:xfrm>
          <a:prstGeom prst="rect">
            <a:avLst/>
          </a:prstGeom>
          <a:noFill/>
        </p:spPr>
        <p:txBody>
          <a:bodyPr wrap="square" rtlCol="0">
            <a:spAutoFit/>
          </a:bodyPr>
          <a:lstStyle/>
          <a:p>
            <a:r>
              <a:rPr lang="en-SG" sz="2400" dirty="0">
                <a:latin typeface="Bodoni MT" panose="02070603080606020203" pitchFamily="18" charset="0"/>
              </a:rPr>
              <a:t>Depression makes up 44% of all mental disorders in Singapore</a:t>
            </a:r>
          </a:p>
        </p:txBody>
      </p:sp>
    </p:spTree>
    <p:extLst>
      <p:ext uri="{BB962C8B-B14F-4D97-AF65-F5344CB8AC3E}">
        <p14:creationId xmlns:p14="http://schemas.microsoft.com/office/powerpoint/2010/main" val="4049274407"/>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23"/>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grpId="0" nodeType="afterEffect">
                                  <p:stCondLst>
                                    <p:cond delay="100"/>
                                  </p:stCondLst>
                                  <p:childTnLst>
                                    <p:set>
                                      <p:cBhvr>
                                        <p:cTn id="14" dur="1" fill="hold">
                                          <p:stCondLst>
                                            <p:cond delay="0"/>
                                          </p:stCondLst>
                                        </p:cTn>
                                        <p:tgtEl>
                                          <p:spTgt spid="30"/>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grpId="0" nodeType="afterEffect">
                                  <p:stCondLst>
                                    <p:cond delay="10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grpId="0" nodeType="afterEffect">
                                  <p:stCondLst>
                                    <p:cond delay="100"/>
                                  </p:stCondLst>
                                  <p:childTnLst>
                                    <p:set>
                                      <p:cBhvr>
                                        <p:cTn id="20" dur="1" fill="hold">
                                          <p:stCondLst>
                                            <p:cond delay="0"/>
                                          </p:stCondLst>
                                        </p:cTn>
                                        <p:tgtEl>
                                          <p:spTgt spid="35"/>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7"/>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14"/>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15"/>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grpId="0" nodeType="afterEffect">
                                  <p:stCondLst>
                                    <p:cond delay="10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grpId="0" nodeType="afterEffect">
                                  <p:stCondLst>
                                    <p:cond delay="100"/>
                                  </p:stCondLst>
                                  <p:childTnLst>
                                    <p:set>
                                      <p:cBhvr>
                                        <p:cTn id="35" dur="1" fill="hold">
                                          <p:stCondLst>
                                            <p:cond delay="0"/>
                                          </p:stCondLst>
                                        </p:cTn>
                                        <p:tgtEl>
                                          <p:spTgt spid="17"/>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grpId="0" nodeType="afterEffect">
                                  <p:stCondLst>
                                    <p:cond delay="100"/>
                                  </p:stCondLst>
                                  <p:childTnLst>
                                    <p:set>
                                      <p:cBhvr>
                                        <p:cTn id="38" dur="1" fill="hold">
                                          <p:stCondLst>
                                            <p:cond delay="0"/>
                                          </p:stCondLst>
                                        </p:cTn>
                                        <p:tgtEl>
                                          <p:spTgt spid="32"/>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grpId="0" nodeType="afterEffect">
                                  <p:stCondLst>
                                    <p:cond delay="100"/>
                                  </p:stCondLst>
                                  <p:childTnLst>
                                    <p:set>
                                      <p:cBhvr>
                                        <p:cTn id="41" dur="1" fill="hold">
                                          <p:stCondLst>
                                            <p:cond delay="0"/>
                                          </p:stCondLst>
                                        </p:cTn>
                                        <p:tgtEl>
                                          <p:spTgt spid="16"/>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grpId="0" nodeType="afterEffect">
                                  <p:stCondLst>
                                    <p:cond delay="100"/>
                                  </p:stCondLst>
                                  <p:childTnLst>
                                    <p:set>
                                      <p:cBhvr>
                                        <p:cTn id="44" dur="1" fill="hold">
                                          <p:stCondLst>
                                            <p:cond delay="0"/>
                                          </p:stCondLst>
                                        </p:cTn>
                                        <p:tgtEl>
                                          <p:spTgt spid="21"/>
                                        </p:tgtEl>
                                        <p:attrNameLst>
                                          <p:attrName>style.visibility</p:attrName>
                                        </p:attrNameLst>
                                      </p:cBhvr>
                                      <p:to>
                                        <p:strVal val="visible"/>
                                      </p:to>
                                    </p:set>
                                  </p:childTnLst>
                                </p:cTn>
                              </p:par>
                            </p:childTnLst>
                          </p:cTn>
                        </p:par>
                        <p:par>
                          <p:cTn id="45" fill="hold">
                            <p:stCondLst>
                              <p:cond delay="1200"/>
                            </p:stCondLst>
                            <p:childTnLst>
                              <p:par>
                                <p:cTn id="46" presetID="1" presetClass="entr" presetSubtype="0" fill="hold" grpId="0" nodeType="afterEffect">
                                  <p:stCondLst>
                                    <p:cond delay="10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1300"/>
                            </p:stCondLst>
                            <p:childTnLst>
                              <p:par>
                                <p:cTn id="49" presetID="1" presetClass="entr" presetSubtype="0" fill="hold" grpId="0" nodeType="afterEffect">
                                  <p:stCondLst>
                                    <p:cond delay="100"/>
                                  </p:stCondLst>
                                  <p:childTnLst>
                                    <p:set>
                                      <p:cBhvr>
                                        <p:cTn id="50" dur="1" fill="hold">
                                          <p:stCondLst>
                                            <p:cond delay="0"/>
                                          </p:stCondLst>
                                        </p:cTn>
                                        <p:tgtEl>
                                          <p:spTgt spid="5"/>
                                        </p:tgtEl>
                                        <p:attrNameLst>
                                          <p:attrName>style.visibility</p:attrName>
                                        </p:attrNameLst>
                                      </p:cBhvr>
                                      <p:to>
                                        <p:strVal val="visible"/>
                                      </p:to>
                                    </p:set>
                                  </p:childTnLst>
                                </p:cTn>
                              </p:par>
                            </p:childTnLst>
                          </p:cTn>
                        </p:par>
                        <p:par>
                          <p:cTn id="51" fill="hold">
                            <p:stCondLst>
                              <p:cond delay="1400"/>
                            </p:stCondLst>
                            <p:childTnLst>
                              <p:par>
                                <p:cTn id="52" presetID="1" presetClass="entr" presetSubtype="0" fill="hold" grpId="0" nodeType="afterEffect">
                                  <p:stCondLst>
                                    <p:cond delay="100"/>
                                  </p:stCondLst>
                                  <p:childTnLst>
                                    <p:set>
                                      <p:cBhvr>
                                        <p:cTn id="53" dur="1" fill="hold">
                                          <p:stCondLst>
                                            <p:cond delay="0"/>
                                          </p:stCondLst>
                                        </p:cTn>
                                        <p:tgtEl>
                                          <p:spTgt spid="34"/>
                                        </p:tgtEl>
                                        <p:attrNameLst>
                                          <p:attrName>style.visibility</p:attrName>
                                        </p:attrNameLst>
                                      </p:cBhvr>
                                      <p:to>
                                        <p:strVal val="visible"/>
                                      </p:to>
                                    </p:set>
                                  </p:childTnLst>
                                </p:cTn>
                              </p:par>
                            </p:childTnLst>
                          </p:cTn>
                        </p:par>
                        <p:par>
                          <p:cTn id="54" fill="hold">
                            <p:stCondLst>
                              <p:cond delay="1500"/>
                            </p:stCondLst>
                            <p:childTnLst>
                              <p:par>
                                <p:cTn id="55" presetID="1" presetClass="entr" presetSubtype="0" fill="hold" grpId="0" nodeType="afterEffect">
                                  <p:stCondLst>
                                    <p:cond delay="100"/>
                                  </p:stCondLst>
                                  <p:childTnLst>
                                    <p:set>
                                      <p:cBhvr>
                                        <p:cTn id="56" dur="1" fill="hold">
                                          <p:stCondLst>
                                            <p:cond delay="0"/>
                                          </p:stCondLst>
                                        </p:cTn>
                                        <p:tgtEl>
                                          <p:spTgt spid="19"/>
                                        </p:tgtEl>
                                        <p:attrNameLst>
                                          <p:attrName>style.visibility</p:attrName>
                                        </p:attrNameLst>
                                      </p:cBhvr>
                                      <p:to>
                                        <p:strVal val="visible"/>
                                      </p:to>
                                    </p:set>
                                  </p:childTnLst>
                                </p:cTn>
                              </p:par>
                            </p:childTnLst>
                          </p:cTn>
                        </p:par>
                        <p:par>
                          <p:cTn id="57" fill="hold">
                            <p:stCondLst>
                              <p:cond delay="1600"/>
                            </p:stCondLst>
                            <p:childTnLst>
                              <p:par>
                                <p:cTn id="58" presetID="1" presetClass="entr" presetSubtype="0" fill="hold" grpId="0" nodeType="afterEffect">
                                  <p:stCondLst>
                                    <p:cond delay="100"/>
                                  </p:stCondLst>
                                  <p:childTnLst>
                                    <p:set>
                                      <p:cBhvr>
                                        <p:cTn id="59" dur="1" fill="hold">
                                          <p:stCondLst>
                                            <p:cond delay="0"/>
                                          </p:stCondLst>
                                        </p:cTn>
                                        <p:tgtEl>
                                          <p:spTgt spid="36"/>
                                        </p:tgtEl>
                                        <p:attrNameLst>
                                          <p:attrName>style.visibility</p:attrName>
                                        </p:attrNameLst>
                                      </p:cBhvr>
                                      <p:to>
                                        <p:strVal val="visible"/>
                                      </p:to>
                                    </p:set>
                                  </p:childTnLst>
                                </p:cTn>
                              </p:par>
                            </p:childTnLst>
                          </p:cTn>
                        </p:par>
                        <p:par>
                          <p:cTn id="60" fill="hold">
                            <p:stCondLst>
                              <p:cond delay="1700"/>
                            </p:stCondLst>
                            <p:childTnLst>
                              <p:par>
                                <p:cTn id="61" presetID="1" presetClass="entr" presetSubtype="0" fill="hold" grpId="0" nodeType="afterEffect">
                                  <p:stCondLst>
                                    <p:cond delay="100"/>
                                  </p:stCondLst>
                                  <p:childTnLst>
                                    <p:set>
                                      <p:cBhvr>
                                        <p:cTn id="62" dur="1" fill="hold">
                                          <p:stCondLst>
                                            <p:cond delay="0"/>
                                          </p:stCondLst>
                                        </p:cTn>
                                        <p:tgtEl>
                                          <p:spTgt spid="33"/>
                                        </p:tgtEl>
                                        <p:attrNameLst>
                                          <p:attrName>style.visibility</p:attrName>
                                        </p:attrNameLst>
                                      </p:cBhvr>
                                      <p:to>
                                        <p:strVal val="visible"/>
                                      </p:to>
                                    </p:set>
                                  </p:childTnLst>
                                </p:cTn>
                              </p:par>
                            </p:childTnLst>
                          </p:cTn>
                        </p:par>
                        <p:par>
                          <p:cTn id="63" fill="hold">
                            <p:stCondLst>
                              <p:cond delay="1800"/>
                            </p:stCondLst>
                            <p:childTnLst>
                              <p:par>
                                <p:cTn id="64" presetID="1" presetClass="entr" presetSubtype="0" fill="hold" grpId="0" nodeType="afterEffect">
                                  <p:stCondLst>
                                    <p:cond delay="100"/>
                                  </p:stCondLst>
                                  <p:childTnLst>
                                    <p:set>
                                      <p:cBhvr>
                                        <p:cTn id="65" dur="1" fill="hold">
                                          <p:stCondLst>
                                            <p:cond delay="0"/>
                                          </p:stCondLst>
                                        </p:cTn>
                                        <p:tgtEl>
                                          <p:spTgt spid="25"/>
                                        </p:tgtEl>
                                        <p:attrNameLst>
                                          <p:attrName>style.visibility</p:attrName>
                                        </p:attrNameLst>
                                      </p:cBhvr>
                                      <p:to>
                                        <p:strVal val="visible"/>
                                      </p:to>
                                    </p:set>
                                  </p:childTnLst>
                                </p:cTn>
                              </p:par>
                            </p:childTnLst>
                          </p:cTn>
                        </p:par>
                        <p:par>
                          <p:cTn id="66" fill="hold">
                            <p:stCondLst>
                              <p:cond delay="1900"/>
                            </p:stCondLst>
                            <p:childTnLst>
                              <p:par>
                                <p:cTn id="67" presetID="1" presetClass="entr" presetSubtype="0" fill="hold" grpId="0" nodeType="afterEffect">
                                  <p:stCondLst>
                                    <p:cond delay="100"/>
                                  </p:stCondLst>
                                  <p:childTnLst>
                                    <p:set>
                                      <p:cBhvr>
                                        <p:cTn id="68" dur="1" fill="hold">
                                          <p:stCondLst>
                                            <p:cond delay="0"/>
                                          </p:stCondLst>
                                        </p:cTn>
                                        <p:tgtEl>
                                          <p:spTgt spid="31"/>
                                        </p:tgtEl>
                                        <p:attrNameLst>
                                          <p:attrName>style.visibility</p:attrName>
                                        </p:attrNameLst>
                                      </p:cBhvr>
                                      <p:to>
                                        <p:strVal val="visible"/>
                                      </p:to>
                                    </p:set>
                                  </p:childTnLst>
                                </p:cTn>
                              </p:par>
                            </p:childTnLst>
                          </p:cTn>
                        </p:par>
                        <p:par>
                          <p:cTn id="69" fill="hold">
                            <p:stCondLst>
                              <p:cond delay="2000"/>
                            </p:stCondLst>
                            <p:childTnLst>
                              <p:par>
                                <p:cTn id="70" presetID="1" presetClass="entr" presetSubtype="0" fill="hold" grpId="0" nodeType="afterEffect">
                                  <p:stCondLst>
                                    <p:cond delay="100"/>
                                  </p:stCondLst>
                                  <p:childTnLst>
                                    <p:set>
                                      <p:cBhvr>
                                        <p:cTn id="71" dur="1" fill="hold">
                                          <p:stCondLst>
                                            <p:cond delay="0"/>
                                          </p:stCondLst>
                                        </p:cTn>
                                        <p:tgtEl>
                                          <p:spTgt spid="26"/>
                                        </p:tgtEl>
                                        <p:attrNameLst>
                                          <p:attrName>style.visibility</p:attrName>
                                        </p:attrNameLst>
                                      </p:cBhvr>
                                      <p:to>
                                        <p:strVal val="visible"/>
                                      </p:to>
                                    </p:set>
                                  </p:childTnLst>
                                </p:cTn>
                              </p:par>
                            </p:childTnLst>
                          </p:cTn>
                        </p:par>
                        <p:par>
                          <p:cTn id="72" fill="hold">
                            <p:stCondLst>
                              <p:cond delay="2100"/>
                            </p:stCondLst>
                            <p:childTnLst>
                              <p:par>
                                <p:cTn id="73" presetID="1" presetClass="entr" presetSubtype="0" fill="hold" grpId="0" nodeType="afterEffect">
                                  <p:stCondLst>
                                    <p:cond delay="10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17" grpId="0" animBg="1"/>
      <p:bldP spid="18" grpId="0" animBg="1"/>
      <p:bldP spid="19" grpId="0" animBg="1"/>
      <p:bldP spid="21" grpId="0" animBg="1"/>
      <p:bldP spid="22" grpId="0" animBg="1"/>
      <p:bldP spid="23" grpId="0" animBg="1"/>
      <p:bldP spid="24" grpId="0" animBg="1"/>
      <p:bldP spid="25" grpId="0" animBg="1"/>
      <p:bldP spid="26" grpId="0" animBg="1"/>
      <p:bldP spid="27" grpId="0" animBg="1"/>
      <p:bldP spid="29" grpId="0" animBg="1"/>
      <p:bldP spid="30" grpId="0" animBg="1"/>
      <p:bldP spid="31" grpId="0" animBg="1"/>
      <p:bldP spid="32" grpId="0" animBg="1"/>
      <p:bldP spid="33" grpId="0" animBg="1"/>
      <p:bldP spid="34" grpId="0" animBg="1"/>
      <p:bldP spid="35" grpId="0" animBg="1"/>
      <p:bldP spid="36" grpId="0" animBg="1"/>
      <p:bldP spid="37" grpId="0" animBg="1"/>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A4BD1B-1738-4892-B691-68222D56C50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12000"/>
                    </a14:imgEffect>
                    <a14:imgEffect>
                      <a14:brightnessContrast bright="1000"/>
                    </a14:imgEffect>
                  </a14:imgLayer>
                </a14:imgProps>
              </a:ext>
            </a:extLst>
          </a:blip>
          <a:srcRect l="38152" t="26371" r="53337" b="58219"/>
          <a:stretch/>
        </p:blipFill>
        <p:spPr>
          <a:xfrm>
            <a:off x="5212389" y="2529000"/>
            <a:ext cx="1767222" cy="1800000"/>
          </a:xfrm>
          <a:prstGeom prst="rect">
            <a:avLst/>
          </a:prstGeom>
        </p:spPr>
      </p:pic>
      <p:pic>
        <p:nvPicPr>
          <p:cNvPr id="7" name="Picture 6">
            <a:extLst>
              <a:ext uri="{FF2B5EF4-FFF2-40B4-BE49-F238E27FC236}">
                <a16:creationId xmlns:a16="http://schemas.microsoft.com/office/drawing/2014/main" id="{FE624C81-AFF1-4A37-A0A9-74FDE293EFCF}"/>
              </a:ext>
            </a:extLst>
          </p:cNvPr>
          <p:cNvPicPr preferRelativeResize="0">
            <a:picLocks noChangeAspect="1"/>
          </p:cNvPicPr>
          <p:nvPr/>
        </p:nvPicPr>
        <p:blipFill rotWithShape="1">
          <a:blip r:embed="rId5"/>
          <a:srcRect l="42554" t="60804" r="48935" b="23786"/>
          <a:stretch/>
        </p:blipFill>
        <p:spPr>
          <a:xfrm>
            <a:off x="5212388" y="2529000"/>
            <a:ext cx="1767223" cy="1800000"/>
          </a:xfrm>
          <a:prstGeom prst="rect">
            <a:avLst/>
          </a:prstGeom>
        </p:spPr>
      </p:pic>
      <p:cxnSp>
        <p:nvCxnSpPr>
          <p:cNvPr id="6" name="Straight Connector 5">
            <a:extLst>
              <a:ext uri="{FF2B5EF4-FFF2-40B4-BE49-F238E27FC236}">
                <a16:creationId xmlns:a16="http://schemas.microsoft.com/office/drawing/2014/main" id="{7F69D555-A379-44A0-8AD8-B759FEA52BEC}"/>
              </a:ext>
            </a:extLst>
          </p:cNvPr>
          <p:cNvCxnSpPr>
            <a:cxnSpLocks/>
          </p:cNvCxnSpPr>
          <p:nvPr/>
        </p:nvCxnSpPr>
        <p:spPr>
          <a:xfrm flipV="1">
            <a:off x="6096000" y="-69574"/>
            <a:ext cx="0" cy="2827175"/>
          </a:xfrm>
          <a:prstGeom prst="line">
            <a:avLst/>
          </a:prstGeom>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F4D6340C-5C51-4F22-9154-F337CCED78D4}"/>
              </a:ext>
            </a:extLst>
          </p:cNvPr>
          <p:cNvSpPr/>
          <p:nvPr/>
        </p:nvSpPr>
        <p:spPr>
          <a:xfrm>
            <a:off x="643454" y="2529000"/>
            <a:ext cx="4224105" cy="190831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B19EA781-7376-46C5-9474-E2223FD8C0EE}"/>
              </a:ext>
            </a:extLst>
          </p:cNvPr>
          <p:cNvSpPr/>
          <p:nvPr/>
        </p:nvSpPr>
        <p:spPr>
          <a:xfrm>
            <a:off x="902557" y="2867653"/>
            <a:ext cx="3705897" cy="1569660"/>
          </a:xfrm>
          <a:prstGeom prst="rect">
            <a:avLst/>
          </a:prstGeom>
        </p:spPr>
        <p:txBody>
          <a:bodyPr wrap="square">
            <a:spAutoFit/>
          </a:bodyPr>
          <a:lstStyle/>
          <a:p>
            <a:r>
              <a:rPr lang="en-SG" sz="2400" dirty="0">
                <a:solidFill>
                  <a:schemeClr val="bg1"/>
                </a:solidFill>
                <a:latin typeface="Bodoni MT" panose="02070603080606020203" pitchFamily="18" charset="0"/>
              </a:rPr>
              <a:t>Application receives and displays prediction on screen</a:t>
            </a:r>
          </a:p>
          <a:p>
            <a:endParaRPr lang="en-SG" sz="2400" dirty="0">
              <a:solidFill>
                <a:schemeClr val="bg1"/>
              </a:solidFill>
              <a:latin typeface="Bodoni MT" panose="02070603080606020203" pitchFamily="18" charset="0"/>
            </a:endParaRPr>
          </a:p>
        </p:txBody>
      </p:sp>
    </p:spTree>
    <p:extLst>
      <p:ext uri="{BB962C8B-B14F-4D97-AF65-F5344CB8AC3E}">
        <p14:creationId xmlns:p14="http://schemas.microsoft.com/office/powerpoint/2010/main" val="2767447788"/>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8A189A-3836-48DB-BCCC-93E68E2EC99F}"/>
              </a:ext>
            </a:extLst>
          </p:cNvPr>
          <p:cNvSpPr>
            <a:spLocks noGrp="1"/>
          </p:cNvSpPr>
          <p:nvPr>
            <p:ph type="title"/>
          </p:nvPr>
        </p:nvSpPr>
        <p:spPr>
          <a:xfrm>
            <a:off x="1957387" y="2978546"/>
            <a:ext cx="3567113" cy="900907"/>
          </a:xfrm>
        </p:spPr>
        <p:txBody>
          <a:bodyPr>
            <a:normAutofit fontScale="90000"/>
          </a:bodyPr>
          <a:lstStyle/>
          <a:p>
            <a:r>
              <a:rPr lang="en-SG" sz="4800" dirty="0">
                <a:latin typeface="Bodoni MT" panose="02070603080606020203" pitchFamily="18" charset="0"/>
              </a:rPr>
              <a:t>How It Works</a:t>
            </a:r>
          </a:p>
        </p:txBody>
      </p:sp>
      <p:pic>
        <p:nvPicPr>
          <p:cNvPr id="7" name="Graphic 6">
            <a:extLst>
              <a:ext uri="{FF2B5EF4-FFF2-40B4-BE49-F238E27FC236}">
                <a16:creationId xmlns:a16="http://schemas.microsoft.com/office/drawing/2014/main" id="{7C785579-6E82-42AA-A92C-013AED9D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08855" y="2572118"/>
            <a:ext cx="1237635" cy="1237635"/>
          </a:xfrm>
          <a:prstGeom prst="rect">
            <a:avLst/>
          </a:prstGeom>
        </p:spPr>
      </p:pic>
      <p:pic>
        <p:nvPicPr>
          <p:cNvPr id="9" name="Graphic 8">
            <a:extLst>
              <a:ext uri="{FF2B5EF4-FFF2-40B4-BE49-F238E27FC236}">
                <a16:creationId xmlns:a16="http://schemas.microsoft.com/office/drawing/2014/main" id="{AC60183A-5BC1-4E07-A5D3-A211EADDA6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83994" y="3331310"/>
            <a:ext cx="1096285" cy="1096285"/>
          </a:xfrm>
          <a:prstGeom prst="rect">
            <a:avLst/>
          </a:prstGeom>
        </p:spPr>
      </p:pic>
      <p:sp>
        <p:nvSpPr>
          <p:cNvPr id="10" name="Rectangle 9">
            <a:extLst>
              <a:ext uri="{FF2B5EF4-FFF2-40B4-BE49-F238E27FC236}">
                <a16:creationId xmlns:a16="http://schemas.microsoft.com/office/drawing/2014/main" id="{C5549E94-184F-4377-AC9D-48C903952B29}"/>
              </a:ext>
            </a:extLst>
          </p:cNvPr>
          <p:cNvSpPr/>
          <p:nvPr/>
        </p:nvSpPr>
        <p:spPr>
          <a:xfrm>
            <a:off x="2075921" y="3764034"/>
            <a:ext cx="445862" cy="4571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5194257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10800000">
                                      <p:cBhvr>
                                        <p:cTn id="6" dur="500" fill="hold"/>
                                        <p:tgtEl>
                                          <p:spTgt spid="7"/>
                                        </p:tgtEl>
                                        <p:attrNameLst>
                                          <p:attrName>r</p:attrName>
                                        </p:attrNameLst>
                                      </p:cBhvr>
                                    </p:animRot>
                                  </p:childTnLst>
                                </p:cTn>
                              </p:par>
                              <p:par>
                                <p:cTn id="7" presetID="8" presetClass="emph" presetSubtype="0" fill="hold" nodeType="withEffect">
                                  <p:stCondLst>
                                    <p:cond delay="0"/>
                                  </p:stCondLst>
                                  <p:childTnLst>
                                    <p:animRot by="-10800000">
                                      <p:cBhvr>
                                        <p:cTn id="8" dur="5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s://lh6.googleusercontent.com/x0hK6FlKudEsQ-T9npe5y0Gdc27BlRdCjjC7XsFvpcwspM5UEY4UmFDp_pCzeoybFuzz07AB6yFNlIiD0mkiV_Bc2RML9z_kksRLCQ2CHlyAe2mTEDPwwG99uBJvSU4kqzPTTib16xo">
            <a:extLst>
              <a:ext uri="{FF2B5EF4-FFF2-40B4-BE49-F238E27FC236}">
                <a16:creationId xmlns:a16="http://schemas.microsoft.com/office/drawing/2014/main" id="{E66492FD-93CD-44F0-AA77-56E32AD05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367" y="1377266"/>
            <a:ext cx="4228090" cy="4145418"/>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71035" y="366407"/>
            <a:ext cx="852167" cy="852167"/>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983202" y="668228"/>
            <a:ext cx="709038" cy="709038"/>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3932681" cy="584775"/>
          </a:xfrm>
          <a:prstGeom prst="rect">
            <a:avLst/>
          </a:prstGeom>
          <a:noFill/>
        </p:spPr>
        <p:txBody>
          <a:bodyPr wrap="square" rtlCol="0">
            <a:spAutoFit/>
          </a:bodyPr>
          <a:lstStyle/>
          <a:p>
            <a:pPr fontAlgn="base"/>
            <a:r>
              <a:rPr lang="en-SG" sz="3200" b="1" dirty="0">
                <a:latin typeface="Bodoni MT" panose="02070603080606020203" pitchFamily="18" charset="0"/>
              </a:rPr>
              <a:t>Audio Recording</a:t>
            </a:r>
            <a:endParaRPr lang="en-SG" sz="2000" dirty="0">
              <a:latin typeface="Bodoni MT" panose="02070603080606020203" pitchFamily="18" charset="0"/>
            </a:endParaRPr>
          </a:p>
        </p:txBody>
      </p:sp>
      <p:sp>
        <p:nvSpPr>
          <p:cNvPr id="7" name="TextBox 6">
            <a:extLst>
              <a:ext uri="{FF2B5EF4-FFF2-40B4-BE49-F238E27FC236}">
                <a16:creationId xmlns:a16="http://schemas.microsoft.com/office/drawing/2014/main" id="{4512D357-6FE6-46D5-87FF-77F03F74B15C}"/>
              </a:ext>
            </a:extLst>
          </p:cNvPr>
          <p:cNvSpPr txBox="1"/>
          <p:nvPr/>
        </p:nvSpPr>
        <p:spPr>
          <a:xfrm>
            <a:off x="983432" y="2305615"/>
            <a:ext cx="4939608" cy="2246769"/>
          </a:xfrm>
          <a:prstGeom prst="rect">
            <a:avLst/>
          </a:prstGeom>
          <a:noFill/>
        </p:spPr>
        <p:txBody>
          <a:bodyPr wrap="square" rtlCol="0" anchor="ctr" anchorCtr="1">
            <a:spAutoFit/>
          </a:bodyPr>
          <a:lstStyle/>
          <a:p>
            <a:pPr marL="285750" indent="-285750" fontAlgn="base">
              <a:buFont typeface="Arial" panose="020B0604020202020204" pitchFamily="34" charset="0"/>
              <a:buChar char="•"/>
            </a:pPr>
            <a:r>
              <a:rPr lang="en-SG" sz="2000" dirty="0">
                <a:latin typeface="Bodoni MT" panose="02070603080606020203" pitchFamily="18" charset="0"/>
              </a:rPr>
              <a:t>Records PCM data into .wav file</a:t>
            </a:r>
          </a:p>
          <a:p>
            <a:pPr marL="285750" indent="-285750" fontAlgn="base">
              <a:buFont typeface="Arial" panose="020B0604020202020204" pitchFamily="34" charset="0"/>
              <a:buChar char="•"/>
            </a:pPr>
            <a:r>
              <a:rPr lang="en-SG" sz="2000" dirty="0">
                <a:latin typeface="Bodoni MT" panose="02070603080606020203" pitchFamily="18" charset="0"/>
              </a:rPr>
              <a:t>Sample rate used: 8000Hz (8000 samples per second) and 16 bit per sample</a:t>
            </a:r>
          </a:p>
          <a:p>
            <a:pPr marL="285750" indent="-285750" fontAlgn="base">
              <a:buFont typeface="Arial" panose="020B0604020202020204" pitchFamily="34" charset="0"/>
              <a:buChar char="•"/>
            </a:pPr>
            <a:r>
              <a:rPr lang="en-SG" sz="2000" dirty="0">
                <a:latin typeface="Bodoni MT" panose="02070603080606020203" pitchFamily="18" charset="0"/>
              </a:rPr>
              <a:t>Number of channels used: 1 (Mono)</a:t>
            </a:r>
          </a:p>
          <a:p>
            <a:pPr marL="285750" indent="-285750" fontAlgn="base">
              <a:buFont typeface="Arial" panose="020B0604020202020204" pitchFamily="34" charset="0"/>
              <a:buChar char="•"/>
            </a:pPr>
            <a:r>
              <a:rPr lang="en-SG" sz="2000" dirty="0">
                <a:latin typeface="Bodoni MT" panose="02070603080606020203" pitchFamily="18" charset="0"/>
              </a:rPr>
              <a:t>Instantaneous amplitude at each sampling was used in our audio visualisation</a:t>
            </a:r>
          </a:p>
        </p:txBody>
      </p:sp>
    </p:spTree>
    <p:extLst>
      <p:ext uri="{BB962C8B-B14F-4D97-AF65-F5344CB8AC3E}">
        <p14:creationId xmlns:p14="http://schemas.microsoft.com/office/powerpoint/2010/main" val="15602507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 result for restful">
            <a:extLst>
              <a:ext uri="{FF2B5EF4-FFF2-40B4-BE49-F238E27FC236}">
                <a16:creationId xmlns:a16="http://schemas.microsoft.com/office/drawing/2014/main" id="{7D214DFF-FE95-42BD-BA07-C27E86367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3312" y="1581540"/>
            <a:ext cx="3674707" cy="3587511"/>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8019" y="-2488730"/>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833206" y="525098"/>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19290" y="375840"/>
            <a:ext cx="709038" cy="709038"/>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3932681" cy="584775"/>
          </a:xfrm>
          <a:prstGeom prst="rect">
            <a:avLst/>
          </a:prstGeom>
          <a:noFill/>
        </p:spPr>
        <p:txBody>
          <a:bodyPr wrap="square" rtlCol="0">
            <a:spAutoFit/>
          </a:bodyPr>
          <a:lstStyle/>
          <a:p>
            <a:pPr fontAlgn="base"/>
            <a:r>
              <a:rPr lang="en-US" sz="3200" b="1" dirty="0">
                <a:latin typeface="Bodoni MT" panose="02070603080606020203" pitchFamily="18" charset="0"/>
              </a:rPr>
              <a:t>Backend</a:t>
            </a:r>
            <a:r>
              <a:rPr lang="en-SG" sz="3200" b="1" dirty="0">
                <a:latin typeface="Bodoni MT" panose="02070603080606020203" pitchFamily="18" charset="0"/>
              </a:rPr>
              <a:t> Server</a:t>
            </a:r>
            <a:endParaRPr lang="en-SG" sz="2000" dirty="0">
              <a:latin typeface="Bodoni MT" panose="02070603080606020203" pitchFamily="18" charset="0"/>
            </a:endParaRPr>
          </a:p>
        </p:txBody>
      </p:sp>
      <p:sp>
        <p:nvSpPr>
          <p:cNvPr id="10" name="TextBox 9">
            <a:extLst>
              <a:ext uri="{FF2B5EF4-FFF2-40B4-BE49-F238E27FC236}">
                <a16:creationId xmlns:a16="http://schemas.microsoft.com/office/drawing/2014/main" id="{301838B9-2C44-4399-8FAE-A9759795E946}"/>
              </a:ext>
            </a:extLst>
          </p:cNvPr>
          <p:cNvSpPr txBox="1"/>
          <p:nvPr/>
        </p:nvSpPr>
        <p:spPr>
          <a:xfrm>
            <a:off x="983432" y="1997839"/>
            <a:ext cx="4939608" cy="2862322"/>
          </a:xfrm>
          <a:prstGeom prst="rect">
            <a:avLst/>
          </a:prstGeom>
          <a:noFill/>
        </p:spPr>
        <p:txBody>
          <a:bodyPr wrap="square" rtlCol="0" anchor="ctr" anchorCtr="1">
            <a:spAutoFit/>
          </a:bodyPr>
          <a:lstStyle/>
          <a:p>
            <a:pPr marL="285750" indent="-285750">
              <a:buFont typeface="Arial" panose="020B0604020202020204" pitchFamily="34" charset="0"/>
              <a:buChar char="•"/>
            </a:pPr>
            <a:r>
              <a:rPr lang="en-SG" sz="2000" dirty="0">
                <a:latin typeface="Bodoni MT" panose="02070603080606020203" pitchFamily="18" charset="0"/>
              </a:rPr>
              <a:t>Calls RESTful APIs from a backend server hosted on our laptop</a:t>
            </a:r>
          </a:p>
          <a:p>
            <a:pPr marL="285750" indent="-285750">
              <a:buFont typeface="Arial" panose="020B0604020202020204" pitchFamily="34" charset="0"/>
              <a:buChar char="•"/>
            </a:pPr>
            <a:r>
              <a:rPr lang="en-SG" sz="2000" dirty="0">
                <a:latin typeface="Bodoni MT" panose="02070603080606020203" pitchFamily="18" charset="0"/>
              </a:rPr>
              <a:t>API takes in .wav file, and returns prediction of audio</a:t>
            </a:r>
          </a:p>
          <a:p>
            <a:pPr marL="285750" indent="-285750">
              <a:buFont typeface="Arial" panose="020B0604020202020204" pitchFamily="34" charset="0"/>
              <a:buChar char="•"/>
            </a:pPr>
            <a:r>
              <a:rPr lang="en-SG" sz="2000" dirty="0">
                <a:latin typeface="Bodoni MT" panose="02070603080606020203" pitchFamily="18" charset="0"/>
              </a:rPr>
              <a:t>When server runs, model generated will be loaded</a:t>
            </a:r>
          </a:p>
          <a:p>
            <a:pPr marL="285750" indent="-285750">
              <a:buFont typeface="Arial" panose="020B0604020202020204" pitchFamily="34" charset="0"/>
              <a:buChar char="•"/>
            </a:pPr>
            <a:r>
              <a:rPr lang="en-SG" sz="2000" dirty="0">
                <a:latin typeface="Bodoni MT" panose="02070603080606020203" pitchFamily="18" charset="0"/>
              </a:rPr>
              <a:t>Our prediction – a </a:t>
            </a:r>
            <a:r>
              <a:rPr lang="en-SG" sz="2000" dirty="0" err="1">
                <a:latin typeface="Bodoni MT" panose="02070603080606020203" pitchFamily="18" charset="0"/>
              </a:rPr>
              <a:t>JSONObject</a:t>
            </a:r>
            <a:r>
              <a:rPr lang="en-SG" sz="2000" dirty="0">
                <a:latin typeface="Bodoni MT" panose="02070603080606020203" pitchFamily="18" charset="0"/>
              </a:rPr>
              <a:t> (key, value pair of data) will be returned to the application</a:t>
            </a:r>
          </a:p>
        </p:txBody>
      </p:sp>
    </p:spTree>
    <p:extLst>
      <p:ext uri="{BB962C8B-B14F-4D97-AF65-F5344CB8AC3E}">
        <p14:creationId xmlns:p14="http://schemas.microsoft.com/office/powerpoint/2010/main" val="6885503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98019" y="-2488730"/>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1034" y="278916"/>
            <a:ext cx="852168" cy="85216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83202" y="486674"/>
            <a:ext cx="996593" cy="9965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3932681" cy="584775"/>
          </a:xfrm>
          <a:prstGeom prst="rect">
            <a:avLst/>
          </a:prstGeom>
          <a:noFill/>
        </p:spPr>
        <p:txBody>
          <a:bodyPr wrap="square" rtlCol="0">
            <a:spAutoFit/>
          </a:bodyPr>
          <a:lstStyle/>
          <a:p>
            <a:pPr fontAlgn="base"/>
            <a:r>
              <a:rPr lang="en-US" sz="3200" b="1" dirty="0">
                <a:latin typeface="Bodoni MT" panose="02070603080606020203" pitchFamily="18" charset="0"/>
              </a:rPr>
              <a:t>Audio Denoising</a:t>
            </a:r>
            <a:endParaRPr lang="en-SG" sz="2000" dirty="0">
              <a:latin typeface="Bodoni MT" panose="02070603080606020203" pitchFamily="18" charset="0"/>
            </a:endParaRPr>
          </a:p>
        </p:txBody>
      </p:sp>
      <p:sp>
        <p:nvSpPr>
          <p:cNvPr id="8" name="TextBox 7">
            <a:extLst>
              <a:ext uri="{FF2B5EF4-FFF2-40B4-BE49-F238E27FC236}">
                <a16:creationId xmlns:a16="http://schemas.microsoft.com/office/drawing/2014/main" id="{0B7C4DA4-B2F6-4A45-94FD-3B95FDFCBEEE}"/>
              </a:ext>
            </a:extLst>
          </p:cNvPr>
          <p:cNvSpPr txBox="1"/>
          <p:nvPr/>
        </p:nvSpPr>
        <p:spPr>
          <a:xfrm>
            <a:off x="983432" y="2495101"/>
            <a:ext cx="4939608" cy="2246769"/>
          </a:xfrm>
          <a:prstGeom prst="rect">
            <a:avLst/>
          </a:prstGeom>
          <a:noFill/>
        </p:spPr>
        <p:txBody>
          <a:bodyPr wrap="square" rtlCol="0" anchor="ctr" anchorCtr="1">
            <a:spAutoFit/>
          </a:bodyPr>
          <a:lstStyle/>
          <a:p>
            <a:pPr marL="285750" indent="-285750">
              <a:buFont typeface="Arial" panose="020B0604020202020204" pitchFamily="34" charset="0"/>
              <a:buChar char="•"/>
            </a:pPr>
            <a:r>
              <a:rPr lang="en-US" sz="2000" dirty="0">
                <a:latin typeface="Bodoni MT" panose="02070603080606020203" pitchFamily="18" charset="0"/>
              </a:rPr>
              <a:t>Uses Spectral Gating in Python</a:t>
            </a:r>
          </a:p>
          <a:p>
            <a:pPr marL="285750" indent="-285750">
              <a:buFont typeface="Arial" panose="020B0604020202020204" pitchFamily="34" charset="0"/>
              <a:buChar char="•"/>
            </a:pPr>
            <a:r>
              <a:rPr lang="en-US" sz="2000" dirty="0">
                <a:latin typeface="Bodoni MT" panose="02070603080606020203" pitchFamily="18" charset="0"/>
              </a:rPr>
              <a:t>The algorithm requires two inputs:</a:t>
            </a:r>
          </a:p>
          <a:p>
            <a:pPr marL="742950" lvl="1" indent="-285750">
              <a:buFont typeface="Arial" panose="020B0604020202020204" pitchFamily="34" charset="0"/>
              <a:buChar char="•"/>
            </a:pPr>
            <a:r>
              <a:rPr lang="en-US" sz="2000" dirty="0">
                <a:latin typeface="Bodoni MT" panose="02070603080606020203" pitchFamily="18" charset="0"/>
              </a:rPr>
              <a:t>A noise audio clip containing prototypical noise of the audio clip</a:t>
            </a:r>
          </a:p>
          <a:p>
            <a:pPr marL="742950" lvl="1" indent="-285750">
              <a:buFont typeface="Arial" panose="020B0604020202020204" pitchFamily="34" charset="0"/>
              <a:buChar char="•"/>
            </a:pPr>
            <a:r>
              <a:rPr lang="en-US" sz="2000" dirty="0">
                <a:latin typeface="Bodoni MT" panose="02070603080606020203" pitchFamily="18" charset="0"/>
              </a:rPr>
              <a:t>A signal audio clip containing the signal and the noise intended to be removed</a:t>
            </a:r>
          </a:p>
        </p:txBody>
      </p:sp>
      <p:pic>
        <p:nvPicPr>
          <p:cNvPr id="2" name="Picture 1">
            <a:extLst>
              <a:ext uri="{FF2B5EF4-FFF2-40B4-BE49-F238E27FC236}">
                <a16:creationId xmlns:a16="http://schemas.microsoft.com/office/drawing/2014/main" id="{C4C9731F-EBBC-4CC0-8E8C-3BB1CFAF39A4}"/>
              </a:ext>
            </a:extLst>
          </p:cNvPr>
          <p:cNvPicPr>
            <a:picLocks noChangeAspect="1"/>
          </p:cNvPicPr>
          <p:nvPr/>
        </p:nvPicPr>
        <p:blipFill rotWithShape="1">
          <a:blip r:embed="rId9"/>
          <a:srcRect l="31979" t="29271" r="31927" b="6481"/>
          <a:stretch/>
        </p:blipFill>
        <p:spPr>
          <a:xfrm>
            <a:off x="6096000" y="1873250"/>
            <a:ext cx="4642389" cy="4648200"/>
          </a:xfrm>
          <a:prstGeom prst="rect">
            <a:avLst/>
          </a:prstGeom>
        </p:spPr>
      </p:pic>
    </p:spTree>
    <p:extLst>
      <p:ext uri="{BB962C8B-B14F-4D97-AF65-F5344CB8AC3E}">
        <p14:creationId xmlns:p14="http://schemas.microsoft.com/office/powerpoint/2010/main" val="10746962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7D7200-BB5C-4DDD-A5A0-B3324120FA8C}"/>
              </a:ext>
            </a:extLst>
          </p:cNvPr>
          <p:cNvPicPr>
            <a:picLocks noChangeAspect="1"/>
          </p:cNvPicPr>
          <p:nvPr/>
        </p:nvPicPr>
        <p:blipFill rotWithShape="1">
          <a:blip r:embed="rId3"/>
          <a:srcRect l="32135" t="25626" r="28854" b="10740"/>
          <a:stretch/>
        </p:blipFill>
        <p:spPr>
          <a:xfrm>
            <a:off x="6113429" y="1891999"/>
            <a:ext cx="5045511" cy="4629451"/>
          </a:xfrm>
          <a:prstGeom prst="rect">
            <a:avLst/>
          </a:prstGeom>
        </p:spPr>
      </p:pic>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8019" y="-2488730"/>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71034" y="278916"/>
            <a:ext cx="852168" cy="85216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983202" y="486674"/>
            <a:ext cx="996593" cy="9965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3932681" cy="584775"/>
          </a:xfrm>
          <a:prstGeom prst="rect">
            <a:avLst/>
          </a:prstGeom>
          <a:noFill/>
        </p:spPr>
        <p:txBody>
          <a:bodyPr wrap="square" rtlCol="0">
            <a:spAutoFit/>
          </a:bodyPr>
          <a:lstStyle/>
          <a:p>
            <a:pPr fontAlgn="base"/>
            <a:r>
              <a:rPr lang="en-US" sz="3200" b="1" dirty="0">
                <a:latin typeface="Bodoni MT" panose="02070603080606020203" pitchFamily="18" charset="0"/>
              </a:rPr>
              <a:t>Audio Denoising</a:t>
            </a:r>
            <a:endParaRPr lang="en-SG" sz="2000" dirty="0">
              <a:latin typeface="Bodoni MT" panose="02070603080606020203" pitchFamily="18" charset="0"/>
            </a:endParaRPr>
          </a:p>
        </p:txBody>
      </p:sp>
      <p:sp>
        <p:nvSpPr>
          <p:cNvPr id="8" name="TextBox 7">
            <a:extLst>
              <a:ext uri="{FF2B5EF4-FFF2-40B4-BE49-F238E27FC236}">
                <a16:creationId xmlns:a16="http://schemas.microsoft.com/office/drawing/2014/main" id="{0B7C4DA4-B2F6-4A45-94FD-3B95FDFCBEEE}"/>
              </a:ext>
            </a:extLst>
          </p:cNvPr>
          <p:cNvSpPr txBox="1"/>
          <p:nvPr/>
        </p:nvSpPr>
        <p:spPr>
          <a:xfrm>
            <a:off x="1033060" y="1534067"/>
            <a:ext cx="4939608" cy="4708981"/>
          </a:xfrm>
          <a:prstGeom prst="rect">
            <a:avLst/>
          </a:prstGeom>
          <a:noFill/>
        </p:spPr>
        <p:txBody>
          <a:bodyPr wrap="square" rtlCol="0" anchor="ctr" anchorCtr="1">
            <a:spAutoFit/>
          </a:bodyPr>
          <a:lstStyle/>
          <a:p>
            <a:pPr marL="285750" indent="-285750">
              <a:buFont typeface="Arial" panose="020B0604020202020204" pitchFamily="34" charset="0"/>
              <a:buChar char="•"/>
            </a:pPr>
            <a:r>
              <a:rPr lang="en-US" sz="2000" dirty="0">
                <a:latin typeface="Bodoni MT" panose="02070603080606020203" pitchFamily="18" charset="0"/>
              </a:rPr>
              <a:t>Steps of Algorithm:</a:t>
            </a:r>
          </a:p>
          <a:p>
            <a:pPr marL="742950" lvl="1" indent="-285750">
              <a:buFont typeface="Arial" panose="020B0604020202020204" pitchFamily="34" charset="0"/>
              <a:buChar char="•"/>
            </a:pPr>
            <a:r>
              <a:rPr lang="en-US" sz="2000" dirty="0">
                <a:latin typeface="Bodoni MT" panose="02070603080606020203" pitchFamily="18" charset="0"/>
              </a:rPr>
              <a:t>An FFT is calculated over the noise audio clip </a:t>
            </a:r>
          </a:p>
          <a:p>
            <a:pPr marL="742950" lvl="1" indent="-285750">
              <a:buFont typeface="Arial" panose="020B0604020202020204" pitchFamily="34" charset="0"/>
              <a:buChar char="•"/>
            </a:pPr>
            <a:r>
              <a:rPr lang="en-US" sz="2000" dirty="0">
                <a:latin typeface="Bodoni MT" panose="02070603080606020203" pitchFamily="18" charset="0"/>
              </a:rPr>
              <a:t>Statistics are calculated over FFT of the noise (in frequency) </a:t>
            </a:r>
          </a:p>
          <a:p>
            <a:pPr marL="742950" lvl="1" indent="-285750">
              <a:buFont typeface="Arial" panose="020B0604020202020204" pitchFamily="34" charset="0"/>
              <a:buChar char="•"/>
            </a:pPr>
            <a:r>
              <a:rPr lang="en-US" sz="2000" dirty="0">
                <a:latin typeface="Bodoni MT" panose="02070603080606020203" pitchFamily="18" charset="0"/>
              </a:rPr>
              <a:t>A threshold is calculated based upon the statistics of the noise (and the desired sensitivity of the algorithm) </a:t>
            </a:r>
          </a:p>
          <a:p>
            <a:pPr marL="742950" lvl="1" indent="-285750">
              <a:buFont typeface="Arial" panose="020B0604020202020204" pitchFamily="34" charset="0"/>
              <a:buChar char="•"/>
            </a:pPr>
            <a:r>
              <a:rPr lang="en-US" sz="2000" dirty="0">
                <a:latin typeface="Bodoni MT" panose="02070603080606020203" pitchFamily="18" charset="0"/>
              </a:rPr>
              <a:t>An FFT is calculated over the signal </a:t>
            </a:r>
          </a:p>
          <a:p>
            <a:pPr marL="742950" lvl="1" indent="-285750">
              <a:buFont typeface="Arial" panose="020B0604020202020204" pitchFamily="34" charset="0"/>
              <a:buChar char="•"/>
            </a:pPr>
            <a:r>
              <a:rPr lang="en-US" sz="2000" dirty="0">
                <a:latin typeface="Bodoni MT" panose="02070603080606020203" pitchFamily="18" charset="0"/>
              </a:rPr>
              <a:t>A mask is determined by comparing the signal FFT to the threshold </a:t>
            </a:r>
          </a:p>
          <a:p>
            <a:pPr marL="742950" lvl="1" indent="-285750">
              <a:buFont typeface="Arial" panose="020B0604020202020204" pitchFamily="34" charset="0"/>
              <a:buChar char="•"/>
            </a:pPr>
            <a:r>
              <a:rPr lang="en-US" sz="2000" dirty="0">
                <a:latin typeface="Bodoni MT" panose="02070603080606020203" pitchFamily="18" charset="0"/>
              </a:rPr>
              <a:t>The mask is smoothed with a filter over frequency and time </a:t>
            </a:r>
          </a:p>
          <a:p>
            <a:pPr marL="742950" lvl="1" indent="-285750">
              <a:buFont typeface="Arial" panose="020B0604020202020204" pitchFamily="34" charset="0"/>
              <a:buChar char="•"/>
            </a:pPr>
            <a:r>
              <a:rPr lang="en-US" sz="2000" dirty="0">
                <a:latin typeface="Bodoni MT" panose="02070603080606020203" pitchFamily="18" charset="0"/>
              </a:rPr>
              <a:t>The mask is applied to the FFT of the signal, and is inverted </a:t>
            </a:r>
          </a:p>
        </p:txBody>
      </p:sp>
    </p:spTree>
    <p:extLst>
      <p:ext uri="{BB962C8B-B14F-4D97-AF65-F5344CB8AC3E}">
        <p14:creationId xmlns:p14="http://schemas.microsoft.com/office/powerpoint/2010/main" val="30564454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98019" y="-2488730"/>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26609" y="29419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376924" y="294194"/>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5264968" cy="584775"/>
          </a:xfrm>
          <a:prstGeom prst="rect">
            <a:avLst/>
          </a:prstGeom>
          <a:noFill/>
        </p:spPr>
        <p:txBody>
          <a:bodyPr wrap="square" rtlCol="0">
            <a:spAutoFit/>
          </a:bodyPr>
          <a:lstStyle/>
          <a:p>
            <a:pPr lvl="0" fontAlgn="base"/>
            <a:r>
              <a:rPr lang="en-SG" sz="3200" b="1" dirty="0">
                <a:solidFill>
                  <a:prstClr val="black"/>
                </a:solidFill>
                <a:latin typeface="Bodoni MT" panose="02070603080606020203" pitchFamily="18" charset="0"/>
              </a:rPr>
              <a:t>Spectrogram Generation</a:t>
            </a:r>
          </a:p>
        </p:txBody>
      </p:sp>
      <p:sp>
        <p:nvSpPr>
          <p:cNvPr id="10" name="TextBox 9">
            <a:extLst>
              <a:ext uri="{FF2B5EF4-FFF2-40B4-BE49-F238E27FC236}">
                <a16:creationId xmlns:a16="http://schemas.microsoft.com/office/drawing/2014/main" id="{B8576432-F108-476F-861E-5C165DC8218C}"/>
              </a:ext>
            </a:extLst>
          </p:cNvPr>
          <p:cNvSpPr txBox="1"/>
          <p:nvPr/>
        </p:nvSpPr>
        <p:spPr>
          <a:xfrm>
            <a:off x="983432" y="1880648"/>
            <a:ext cx="4939608" cy="3170099"/>
          </a:xfrm>
          <a:prstGeom prst="rect">
            <a:avLst/>
          </a:prstGeom>
          <a:noFill/>
        </p:spPr>
        <p:txBody>
          <a:bodyPr wrap="square" rtlCol="0">
            <a:spAutoFit/>
          </a:bodyPr>
          <a:lstStyle/>
          <a:p>
            <a:pPr marL="285750" indent="-285750" fontAlgn="base">
              <a:buFont typeface="Arial" panose="020B0604020202020204" pitchFamily="34" charset="0"/>
              <a:buChar char="•"/>
            </a:pPr>
            <a:r>
              <a:rPr lang="en-SG" sz="2000" dirty="0">
                <a:latin typeface="Bodoni MT" panose="02070603080606020203" pitchFamily="18" charset="0"/>
              </a:rPr>
              <a:t>A spectrogram is </a:t>
            </a:r>
            <a:r>
              <a:rPr lang="en-US" sz="2000" dirty="0">
                <a:latin typeface="Bodoni MT" panose="02070603080606020203" pitchFamily="18" charset="0"/>
              </a:rPr>
              <a:t>a record produced by a sound spectrograph with time shown along the horizontal axis, frequency shown along the vertical axis, and intensity indicated by varying shades of darkness of the pattern</a:t>
            </a:r>
            <a:endParaRPr lang="en-SG" sz="2000" dirty="0">
              <a:latin typeface="Bodoni MT" panose="02070603080606020203" pitchFamily="18" charset="0"/>
            </a:endParaRPr>
          </a:p>
          <a:p>
            <a:pPr marL="285750" indent="-285750" fontAlgn="base">
              <a:buFont typeface="Arial" panose="020B0604020202020204" pitchFamily="34" charset="0"/>
              <a:buChar char="•"/>
            </a:pPr>
            <a:r>
              <a:rPr lang="en-SG" sz="2000" dirty="0">
                <a:latin typeface="Bodoni MT" panose="02070603080606020203" pitchFamily="18" charset="0"/>
              </a:rPr>
              <a:t>Spectrograms are used as it contains a high level of detail from the audio file</a:t>
            </a:r>
          </a:p>
          <a:p>
            <a:pPr marL="285750" indent="-285750" fontAlgn="base">
              <a:buFont typeface="Arial" panose="020B0604020202020204" pitchFamily="34" charset="0"/>
              <a:buChar char="•"/>
            </a:pPr>
            <a:r>
              <a:rPr lang="en-SG" sz="2000" dirty="0">
                <a:latin typeface="Bodoni MT" panose="02070603080606020203" pitchFamily="18" charset="0"/>
              </a:rPr>
              <a:t>Grayscale spectrograms are used so as to reduce the computational demand</a:t>
            </a:r>
          </a:p>
        </p:txBody>
      </p:sp>
      <p:pic>
        <p:nvPicPr>
          <p:cNvPr id="11" name="Picture 6" descr="https://lh6.googleusercontent.com/9GHOiCslZ-UCwP-MgDeH4DxOVB53T02I5Bo7-70D4BtBgBLGjNjdBuIBEhfBgv4gW2qvp3PGZ19AFLZg0NcaAj_A3ZLUfvC6A48DDlVtUqsq8oNgKzmlic5l9_GFpxSPkvMOyka5">
            <a:extLst>
              <a:ext uri="{FF2B5EF4-FFF2-40B4-BE49-F238E27FC236}">
                <a16:creationId xmlns:a16="http://schemas.microsoft.com/office/drawing/2014/main" id="{BC0846C9-6B99-49C6-A624-5D6DF6EAF21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3609" t="61116" r="49675" b="29827"/>
          <a:stretch/>
        </p:blipFill>
        <p:spPr bwMode="auto">
          <a:xfrm>
            <a:off x="6096000" y="4093767"/>
            <a:ext cx="5435730" cy="872899"/>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Down 12">
            <a:extLst>
              <a:ext uri="{FF2B5EF4-FFF2-40B4-BE49-F238E27FC236}">
                <a16:creationId xmlns:a16="http://schemas.microsoft.com/office/drawing/2014/main" id="{B7B6A667-A11C-4A0A-A5BE-C06AAF0AAF11}"/>
              </a:ext>
            </a:extLst>
          </p:cNvPr>
          <p:cNvSpPr/>
          <p:nvPr/>
        </p:nvSpPr>
        <p:spPr>
          <a:xfrm>
            <a:off x="8409210" y="2764233"/>
            <a:ext cx="576528" cy="101476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 name="TextBox 13">
            <a:extLst>
              <a:ext uri="{FF2B5EF4-FFF2-40B4-BE49-F238E27FC236}">
                <a16:creationId xmlns:a16="http://schemas.microsoft.com/office/drawing/2014/main" id="{C5375AE7-2DC8-45B9-84EA-ACB39549171A}"/>
              </a:ext>
            </a:extLst>
          </p:cNvPr>
          <p:cNvSpPr txBox="1"/>
          <p:nvPr/>
        </p:nvSpPr>
        <p:spPr>
          <a:xfrm>
            <a:off x="7748097" y="1822020"/>
            <a:ext cx="1983516" cy="523220"/>
          </a:xfrm>
          <a:prstGeom prst="rect">
            <a:avLst/>
          </a:prstGeom>
          <a:noFill/>
        </p:spPr>
        <p:txBody>
          <a:bodyPr wrap="square" rtlCol="0">
            <a:spAutoFit/>
          </a:bodyPr>
          <a:lstStyle/>
          <a:p>
            <a:pPr algn="ctr"/>
            <a:r>
              <a:rPr lang="en-SG" sz="2800" b="1" dirty="0">
                <a:latin typeface="Bodoni MT" panose="02070603080606020203" pitchFamily="18" charset="0"/>
              </a:rPr>
              <a:t>.wav file</a:t>
            </a:r>
          </a:p>
        </p:txBody>
      </p:sp>
    </p:spTree>
    <p:extLst>
      <p:ext uri="{BB962C8B-B14F-4D97-AF65-F5344CB8AC3E}">
        <p14:creationId xmlns:p14="http://schemas.microsoft.com/office/powerpoint/2010/main" val="2083048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5549570" cy="584775"/>
          </a:xfrm>
          <a:prstGeom prst="rect">
            <a:avLst/>
          </a:prstGeom>
          <a:noFill/>
        </p:spPr>
        <p:txBody>
          <a:bodyPr wrap="square" rtlCol="0">
            <a:spAutoFit/>
          </a:bodyPr>
          <a:lstStyle/>
          <a:p>
            <a:pPr fontAlgn="base"/>
            <a:r>
              <a:rPr lang="en-US" sz="3200" b="1" dirty="0">
                <a:latin typeface="Bodoni MT" panose="02070603080606020203" pitchFamily="18" charset="0"/>
              </a:rPr>
              <a:t>Convolutional Neural Network</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2"/>
          <a:stretch>
            <a:fillRect/>
          </a:stretch>
        </p:blipFill>
        <p:spPr>
          <a:xfrm>
            <a:off x="4287118" y="1560175"/>
            <a:ext cx="4188315" cy="4505334"/>
          </a:xfrm>
          <a:prstGeom prst="rect">
            <a:avLst/>
          </a:prstGeom>
        </p:spPr>
      </p:pic>
    </p:spTree>
    <p:extLst>
      <p:ext uri="{BB962C8B-B14F-4D97-AF65-F5344CB8AC3E}">
        <p14:creationId xmlns:p14="http://schemas.microsoft.com/office/powerpoint/2010/main" val="38136132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C05C154-E739-4F07-9EAC-B549AFE88D62}"/>
              </a:ext>
            </a:extLst>
          </p:cNvPr>
          <p:cNvPicPr>
            <a:picLocks noChangeAspect="1"/>
          </p:cNvPicPr>
          <p:nvPr/>
        </p:nvPicPr>
        <p:blipFill>
          <a:blip r:embed="rId2"/>
          <a:stretch>
            <a:fillRect/>
          </a:stretch>
        </p:blipFill>
        <p:spPr>
          <a:xfrm>
            <a:off x="989435" y="1560175"/>
            <a:ext cx="4188315" cy="4505334"/>
          </a:xfrm>
          <a:prstGeom prst="rect">
            <a:avLst/>
          </a:prstGeom>
        </p:spPr>
      </p:pic>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5549570" cy="584775"/>
          </a:xfrm>
          <a:prstGeom prst="rect">
            <a:avLst/>
          </a:prstGeom>
          <a:noFill/>
        </p:spPr>
        <p:txBody>
          <a:bodyPr wrap="square" rtlCol="0">
            <a:spAutoFit/>
          </a:bodyPr>
          <a:lstStyle/>
          <a:p>
            <a:pPr fontAlgn="base"/>
            <a:r>
              <a:rPr lang="en-US" sz="3200" b="1" dirty="0">
                <a:latin typeface="Bodoni MT" panose="02070603080606020203" pitchFamily="18" charset="0"/>
              </a:rPr>
              <a:t>Convolution</a:t>
            </a:r>
            <a:endParaRPr lang="en-SG" sz="2000" dirty="0">
              <a:latin typeface="Bodoni MT" panose="02070603080606020203" pitchFamily="18" charset="0"/>
            </a:endParaRPr>
          </a:p>
        </p:txBody>
      </p:sp>
      <p:sp>
        <p:nvSpPr>
          <p:cNvPr id="11" name="Rectangle: Rounded Corners 10">
            <a:extLst>
              <a:ext uri="{FF2B5EF4-FFF2-40B4-BE49-F238E27FC236}">
                <a16:creationId xmlns:a16="http://schemas.microsoft.com/office/drawing/2014/main" id="{5B103236-70FE-4E14-9470-540E7BCEF219}"/>
              </a:ext>
            </a:extLst>
          </p:cNvPr>
          <p:cNvSpPr/>
          <p:nvPr/>
        </p:nvSpPr>
        <p:spPr>
          <a:xfrm>
            <a:off x="1107830" y="1847905"/>
            <a:ext cx="4020559" cy="557791"/>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Rectangle: Rounded Corners 12">
            <a:extLst>
              <a:ext uri="{FF2B5EF4-FFF2-40B4-BE49-F238E27FC236}">
                <a16:creationId xmlns:a16="http://schemas.microsoft.com/office/drawing/2014/main" id="{8C51E7E6-6103-4133-A3F5-C786D96EEFA7}"/>
              </a:ext>
            </a:extLst>
          </p:cNvPr>
          <p:cNvSpPr/>
          <p:nvPr/>
        </p:nvSpPr>
        <p:spPr>
          <a:xfrm>
            <a:off x="1107830" y="3491902"/>
            <a:ext cx="4020560" cy="557791"/>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 name="Rectangle: Rounded Corners 13">
            <a:extLst>
              <a:ext uri="{FF2B5EF4-FFF2-40B4-BE49-F238E27FC236}">
                <a16:creationId xmlns:a16="http://schemas.microsoft.com/office/drawing/2014/main" id="{DED389DB-3BA7-4544-A108-1D166FB87F44}"/>
              </a:ext>
            </a:extLst>
          </p:cNvPr>
          <p:cNvSpPr/>
          <p:nvPr/>
        </p:nvSpPr>
        <p:spPr>
          <a:xfrm>
            <a:off x="1107830" y="2711948"/>
            <a:ext cx="4020560" cy="557791"/>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 name="Picture 19" descr="A picture containing crossword puzzle, text&#10;&#10;Description automatically generated">
            <a:extLst>
              <a:ext uri="{FF2B5EF4-FFF2-40B4-BE49-F238E27FC236}">
                <a16:creationId xmlns:a16="http://schemas.microsoft.com/office/drawing/2014/main" id="{D328DE0A-629C-4F3E-B59F-9E88B4295AB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31472" y="2126800"/>
            <a:ext cx="5010150" cy="3657600"/>
          </a:xfrm>
          <a:prstGeom prst="rect">
            <a:avLst/>
          </a:prstGeom>
        </p:spPr>
      </p:pic>
    </p:spTree>
    <p:extLst>
      <p:ext uri="{BB962C8B-B14F-4D97-AF65-F5344CB8AC3E}">
        <p14:creationId xmlns:p14="http://schemas.microsoft.com/office/powerpoint/2010/main" val="26072252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C05C154-E739-4F07-9EAC-B549AFE88D62}"/>
              </a:ext>
            </a:extLst>
          </p:cNvPr>
          <p:cNvPicPr>
            <a:picLocks noChangeAspect="1"/>
          </p:cNvPicPr>
          <p:nvPr/>
        </p:nvPicPr>
        <p:blipFill>
          <a:blip r:embed="rId2"/>
          <a:stretch>
            <a:fillRect/>
          </a:stretch>
        </p:blipFill>
        <p:spPr>
          <a:xfrm>
            <a:off x="989435" y="1560175"/>
            <a:ext cx="4188315" cy="4505334"/>
          </a:xfrm>
          <a:prstGeom prst="rect">
            <a:avLst/>
          </a:prstGeom>
        </p:spPr>
      </p:pic>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5549570" cy="584775"/>
          </a:xfrm>
          <a:prstGeom prst="rect">
            <a:avLst/>
          </a:prstGeom>
          <a:noFill/>
        </p:spPr>
        <p:txBody>
          <a:bodyPr wrap="square" rtlCol="0">
            <a:spAutoFit/>
          </a:bodyPr>
          <a:lstStyle/>
          <a:p>
            <a:pPr fontAlgn="base"/>
            <a:r>
              <a:rPr lang="en-US" sz="3200" b="1" dirty="0">
                <a:latin typeface="Bodoni MT" panose="02070603080606020203" pitchFamily="18" charset="0"/>
              </a:rPr>
              <a:t>Convolution</a:t>
            </a:r>
            <a:endParaRPr lang="en-SG" sz="2000" dirty="0">
              <a:latin typeface="Bodoni MT" panose="02070603080606020203" pitchFamily="18" charset="0"/>
            </a:endParaRPr>
          </a:p>
        </p:txBody>
      </p:sp>
      <p:sp>
        <p:nvSpPr>
          <p:cNvPr id="11" name="Rectangle: Rounded Corners 10">
            <a:extLst>
              <a:ext uri="{FF2B5EF4-FFF2-40B4-BE49-F238E27FC236}">
                <a16:creationId xmlns:a16="http://schemas.microsoft.com/office/drawing/2014/main" id="{5B103236-70FE-4E14-9470-540E7BCEF219}"/>
              </a:ext>
            </a:extLst>
          </p:cNvPr>
          <p:cNvSpPr/>
          <p:nvPr/>
        </p:nvSpPr>
        <p:spPr>
          <a:xfrm>
            <a:off x="1107830" y="1847905"/>
            <a:ext cx="4020559" cy="557791"/>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Rectangle: Rounded Corners 12">
            <a:extLst>
              <a:ext uri="{FF2B5EF4-FFF2-40B4-BE49-F238E27FC236}">
                <a16:creationId xmlns:a16="http://schemas.microsoft.com/office/drawing/2014/main" id="{8C51E7E6-6103-4133-A3F5-C786D96EEFA7}"/>
              </a:ext>
            </a:extLst>
          </p:cNvPr>
          <p:cNvSpPr/>
          <p:nvPr/>
        </p:nvSpPr>
        <p:spPr>
          <a:xfrm>
            <a:off x="1107830" y="3491902"/>
            <a:ext cx="4020560" cy="557791"/>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 name="Rectangle: Rounded Corners 13">
            <a:extLst>
              <a:ext uri="{FF2B5EF4-FFF2-40B4-BE49-F238E27FC236}">
                <a16:creationId xmlns:a16="http://schemas.microsoft.com/office/drawing/2014/main" id="{DED389DB-3BA7-4544-A108-1D166FB87F44}"/>
              </a:ext>
            </a:extLst>
          </p:cNvPr>
          <p:cNvSpPr/>
          <p:nvPr/>
        </p:nvSpPr>
        <p:spPr>
          <a:xfrm>
            <a:off x="1107830" y="2711948"/>
            <a:ext cx="4020560" cy="557791"/>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C7FB7E94-CCB7-4EEE-AAAD-D7845C728C75}"/>
              </a:ext>
            </a:extLst>
          </p:cNvPr>
          <p:cNvSpPr txBox="1"/>
          <p:nvPr/>
        </p:nvSpPr>
        <p:spPr>
          <a:xfrm>
            <a:off x="6096000" y="1445188"/>
            <a:ext cx="4329794" cy="4093428"/>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Preserves spatial relationship between pixels by learning image features using small squares of input data</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Extracts features from input</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Size of convolved feature is controlled by: depth (number of filters), stride (number of pixels by which filter is slid), zero-padding (around border)</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Element wise multiplication and addition</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Activation layer at the end</a:t>
            </a:r>
          </a:p>
        </p:txBody>
      </p:sp>
    </p:spTree>
    <p:extLst>
      <p:ext uri="{BB962C8B-B14F-4D97-AF65-F5344CB8AC3E}">
        <p14:creationId xmlns:p14="http://schemas.microsoft.com/office/powerpoint/2010/main" val="26315478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051BEA-476E-434D-A236-40DFC9D97785}"/>
              </a:ext>
            </a:extLst>
          </p:cNvPr>
          <p:cNvPicPr>
            <a:picLocks noChangeAspect="1"/>
          </p:cNvPicPr>
          <p:nvPr/>
        </p:nvPicPr>
        <p:blipFill rotWithShape="1">
          <a:blip r:embed="rId2"/>
          <a:srcRect b="47580"/>
          <a:stretch/>
        </p:blipFill>
        <p:spPr>
          <a:xfrm>
            <a:off x="0" y="0"/>
            <a:ext cx="12542729" cy="3594970"/>
          </a:xfrm>
          <a:prstGeom prst="rect">
            <a:avLst/>
          </a:prstGeom>
        </p:spPr>
      </p:pic>
      <p:pic>
        <p:nvPicPr>
          <p:cNvPr id="4" name="Picture 3">
            <a:extLst>
              <a:ext uri="{FF2B5EF4-FFF2-40B4-BE49-F238E27FC236}">
                <a16:creationId xmlns:a16="http://schemas.microsoft.com/office/drawing/2014/main" id="{59923FB6-E477-4A09-83DA-8DABD7DF394C}"/>
              </a:ext>
            </a:extLst>
          </p:cNvPr>
          <p:cNvPicPr>
            <a:picLocks noChangeAspect="1"/>
          </p:cNvPicPr>
          <p:nvPr/>
        </p:nvPicPr>
        <p:blipFill rotWithShape="1">
          <a:blip r:embed="rId2"/>
          <a:srcRect t="52420"/>
          <a:stretch/>
        </p:blipFill>
        <p:spPr>
          <a:xfrm>
            <a:off x="0" y="3594970"/>
            <a:ext cx="12542729" cy="3263030"/>
          </a:xfrm>
          <a:prstGeom prst="rect">
            <a:avLst/>
          </a:prstGeom>
        </p:spPr>
      </p:pic>
      <p:sp>
        <p:nvSpPr>
          <p:cNvPr id="8" name="Title 1">
            <a:extLst>
              <a:ext uri="{FF2B5EF4-FFF2-40B4-BE49-F238E27FC236}">
                <a16:creationId xmlns:a16="http://schemas.microsoft.com/office/drawing/2014/main" id="{7E74B57D-E3E4-48D5-BF40-858C7BA09F6A}"/>
              </a:ext>
            </a:extLst>
          </p:cNvPr>
          <p:cNvSpPr txBox="1">
            <a:spLocks/>
          </p:cNvSpPr>
          <p:nvPr/>
        </p:nvSpPr>
        <p:spPr>
          <a:xfrm>
            <a:off x="3593308" y="1128022"/>
            <a:ext cx="5584248" cy="20514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3600" dirty="0">
                <a:solidFill>
                  <a:srgbClr val="F4EFCC"/>
                </a:solidFill>
                <a:latin typeface="Bodoni MT" panose="02070603080606020203" pitchFamily="18" charset="0"/>
              </a:rPr>
              <a:t>80% of sufferers do not seek help</a:t>
            </a:r>
          </a:p>
        </p:txBody>
      </p:sp>
    </p:spTree>
    <p:extLst>
      <p:ext uri="{BB962C8B-B14F-4D97-AF65-F5344CB8AC3E}">
        <p14:creationId xmlns:p14="http://schemas.microsoft.com/office/powerpoint/2010/main" val="3315848909"/>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Dense/Fully Connected</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2"/>
          <a:stretch>
            <a:fillRect/>
          </a:stretch>
        </p:blipFill>
        <p:spPr>
          <a:xfrm>
            <a:off x="4287118" y="1560175"/>
            <a:ext cx="4188315" cy="4505334"/>
          </a:xfrm>
          <a:prstGeom prst="rect">
            <a:avLst/>
          </a:prstGeom>
        </p:spPr>
      </p:pic>
    </p:spTree>
    <p:extLst>
      <p:ext uri="{BB962C8B-B14F-4D97-AF65-F5344CB8AC3E}">
        <p14:creationId xmlns:p14="http://schemas.microsoft.com/office/powerpoint/2010/main" val="14223014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Dense/Fully Connected</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2"/>
          <a:stretch>
            <a:fillRect/>
          </a:stretch>
        </p:blipFill>
        <p:spPr>
          <a:xfrm>
            <a:off x="983432" y="1560175"/>
            <a:ext cx="4188315" cy="4505334"/>
          </a:xfrm>
          <a:prstGeom prst="rect">
            <a:avLst/>
          </a:prstGeom>
        </p:spPr>
      </p:pic>
      <p:sp>
        <p:nvSpPr>
          <p:cNvPr id="11" name="Rectangle: Rounded Corners 10">
            <a:extLst>
              <a:ext uri="{FF2B5EF4-FFF2-40B4-BE49-F238E27FC236}">
                <a16:creationId xmlns:a16="http://schemas.microsoft.com/office/drawing/2014/main" id="{5C1643BE-EF44-4095-BEBE-EB229B27777D}"/>
              </a:ext>
            </a:extLst>
          </p:cNvPr>
          <p:cNvSpPr/>
          <p:nvPr/>
        </p:nvSpPr>
        <p:spPr>
          <a:xfrm>
            <a:off x="1046698" y="4506768"/>
            <a:ext cx="3964917" cy="791057"/>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TextBox 12">
            <a:extLst>
              <a:ext uri="{FF2B5EF4-FFF2-40B4-BE49-F238E27FC236}">
                <a16:creationId xmlns:a16="http://schemas.microsoft.com/office/drawing/2014/main" id="{6E12DCE2-2384-47BC-89B8-E33759D62840}"/>
              </a:ext>
            </a:extLst>
          </p:cNvPr>
          <p:cNvSpPr txBox="1"/>
          <p:nvPr/>
        </p:nvSpPr>
        <p:spPr>
          <a:xfrm>
            <a:off x="6096000" y="1868878"/>
            <a:ext cx="4329794" cy="2554545"/>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Regular layer of neurons in a neural network</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Each neuron receives input from all the neurons in the previous layer</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Represents matrix vector multiplication</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Every input is connected to every output by a weight</a:t>
            </a:r>
          </a:p>
        </p:txBody>
      </p:sp>
    </p:spTree>
    <p:extLst>
      <p:ext uri="{BB962C8B-B14F-4D97-AF65-F5344CB8AC3E}">
        <p14:creationId xmlns:p14="http://schemas.microsoft.com/office/powerpoint/2010/main" val="28988417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Flatten</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2"/>
          <a:stretch>
            <a:fillRect/>
          </a:stretch>
        </p:blipFill>
        <p:spPr>
          <a:xfrm>
            <a:off x="4287118" y="1560175"/>
            <a:ext cx="4188315" cy="4505334"/>
          </a:xfrm>
          <a:prstGeom prst="rect">
            <a:avLst/>
          </a:prstGeom>
        </p:spPr>
      </p:pic>
    </p:spTree>
    <p:extLst>
      <p:ext uri="{BB962C8B-B14F-4D97-AF65-F5344CB8AC3E}">
        <p14:creationId xmlns:p14="http://schemas.microsoft.com/office/powerpoint/2010/main" val="20740436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Flatten</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2"/>
          <a:stretch>
            <a:fillRect/>
          </a:stretch>
        </p:blipFill>
        <p:spPr>
          <a:xfrm>
            <a:off x="983432" y="1639986"/>
            <a:ext cx="4188315" cy="4505334"/>
          </a:xfrm>
          <a:prstGeom prst="rect">
            <a:avLst/>
          </a:prstGeom>
        </p:spPr>
      </p:pic>
      <p:sp>
        <p:nvSpPr>
          <p:cNvPr id="11" name="Rectangle: Rounded Corners 10">
            <a:extLst>
              <a:ext uri="{FF2B5EF4-FFF2-40B4-BE49-F238E27FC236}">
                <a16:creationId xmlns:a16="http://schemas.microsoft.com/office/drawing/2014/main" id="{57C5798C-90A2-4094-A015-FE785A4C9B7D}"/>
              </a:ext>
            </a:extLst>
          </p:cNvPr>
          <p:cNvSpPr/>
          <p:nvPr/>
        </p:nvSpPr>
        <p:spPr>
          <a:xfrm>
            <a:off x="1046698" y="4335973"/>
            <a:ext cx="3901650" cy="277874"/>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TextBox 12">
            <a:extLst>
              <a:ext uri="{FF2B5EF4-FFF2-40B4-BE49-F238E27FC236}">
                <a16:creationId xmlns:a16="http://schemas.microsoft.com/office/drawing/2014/main" id="{1348B993-4864-4902-B37B-B7F8ACB075C6}"/>
              </a:ext>
            </a:extLst>
          </p:cNvPr>
          <p:cNvSpPr txBox="1"/>
          <p:nvPr/>
        </p:nvSpPr>
        <p:spPr>
          <a:xfrm>
            <a:off x="6096000" y="2126801"/>
            <a:ext cx="4329794" cy="1631216"/>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Remove all dimensions except for one</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Reshapes tensor to have a shape that is equal to the number of elements contained in it</a:t>
            </a:r>
          </a:p>
        </p:txBody>
      </p:sp>
    </p:spTree>
    <p:extLst>
      <p:ext uri="{BB962C8B-B14F-4D97-AF65-F5344CB8AC3E}">
        <p14:creationId xmlns:p14="http://schemas.microsoft.com/office/powerpoint/2010/main" val="35428500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Average Pooling</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2"/>
          <a:stretch>
            <a:fillRect/>
          </a:stretch>
        </p:blipFill>
        <p:spPr>
          <a:xfrm>
            <a:off x="4287118" y="1560175"/>
            <a:ext cx="4188315" cy="4505334"/>
          </a:xfrm>
          <a:prstGeom prst="rect">
            <a:avLst/>
          </a:prstGeom>
        </p:spPr>
      </p:pic>
    </p:spTree>
    <p:extLst>
      <p:ext uri="{BB962C8B-B14F-4D97-AF65-F5344CB8AC3E}">
        <p14:creationId xmlns:p14="http://schemas.microsoft.com/office/powerpoint/2010/main" val="11019836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90C8E26-07EE-4C38-B837-8DC0A3B9A3CF}"/>
              </a:ext>
            </a:extLst>
          </p:cNvPr>
          <p:cNvPicPr>
            <a:picLocks noChangeAspect="1"/>
          </p:cNvPicPr>
          <p:nvPr/>
        </p:nvPicPr>
        <p:blipFill>
          <a:blip r:embed="rId2"/>
          <a:stretch>
            <a:fillRect/>
          </a:stretch>
        </p:blipFill>
        <p:spPr>
          <a:xfrm>
            <a:off x="5530328" y="1793668"/>
            <a:ext cx="5715000" cy="3181350"/>
          </a:xfrm>
          <a:prstGeom prst="rect">
            <a:avLst/>
          </a:prstGeom>
        </p:spPr>
      </p:pic>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Average Pooling</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3"/>
          <a:stretch>
            <a:fillRect/>
          </a:stretch>
        </p:blipFill>
        <p:spPr>
          <a:xfrm>
            <a:off x="903365" y="1560175"/>
            <a:ext cx="4188315" cy="4505334"/>
          </a:xfrm>
          <a:prstGeom prst="rect">
            <a:avLst/>
          </a:prstGeom>
        </p:spPr>
      </p:pic>
      <p:sp>
        <p:nvSpPr>
          <p:cNvPr id="13" name="Rectangle: Rounded Corners 12">
            <a:extLst>
              <a:ext uri="{FF2B5EF4-FFF2-40B4-BE49-F238E27FC236}">
                <a16:creationId xmlns:a16="http://schemas.microsoft.com/office/drawing/2014/main" id="{1865E027-26B0-4EC8-8B45-5DB93B83ABEE}"/>
              </a:ext>
            </a:extLst>
          </p:cNvPr>
          <p:cNvSpPr/>
          <p:nvPr/>
        </p:nvSpPr>
        <p:spPr>
          <a:xfrm>
            <a:off x="946672" y="2412573"/>
            <a:ext cx="3901650" cy="277874"/>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Rounded Corners 13">
            <a:extLst>
              <a:ext uri="{FF2B5EF4-FFF2-40B4-BE49-F238E27FC236}">
                <a16:creationId xmlns:a16="http://schemas.microsoft.com/office/drawing/2014/main" id="{65BD94BF-3B60-43D7-BC56-1C054CB7AA93}"/>
              </a:ext>
            </a:extLst>
          </p:cNvPr>
          <p:cNvSpPr/>
          <p:nvPr/>
        </p:nvSpPr>
        <p:spPr>
          <a:xfrm>
            <a:off x="946672" y="3245406"/>
            <a:ext cx="3901650" cy="277874"/>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Rounded Corners 16">
            <a:extLst>
              <a:ext uri="{FF2B5EF4-FFF2-40B4-BE49-F238E27FC236}">
                <a16:creationId xmlns:a16="http://schemas.microsoft.com/office/drawing/2014/main" id="{B65D81BB-168D-4CC4-807D-E789F8B90425}"/>
              </a:ext>
            </a:extLst>
          </p:cNvPr>
          <p:cNvSpPr/>
          <p:nvPr/>
        </p:nvSpPr>
        <p:spPr>
          <a:xfrm>
            <a:off x="946672" y="4012772"/>
            <a:ext cx="3901650" cy="277874"/>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98749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Average Pooling</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2"/>
          <a:stretch>
            <a:fillRect/>
          </a:stretch>
        </p:blipFill>
        <p:spPr>
          <a:xfrm>
            <a:off x="903365" y="1560175"/>
            <a:ext cx="4188315" cy="4505334"/>
          </a:xfrm>
          <a:prstGeom prst="rect">
            <a:avLst/>
          </a:prstGeom>
        </p:spPr>
      </p:pic>
      <p:sp>
        <p:nvSpPr>
          <p:cNvPr id="13" name="Rectangle: Rounded Corners 12">
            <a:extLst>
              <a:ext uri="{FF2B5EF4-FFF2-40B4-BE49-F238E27FC236}">
                <a16:creationId xmlns:a16="http://schemas.microsoft.com/office/drawing/2014/main" id="{1865E027-26B0-4EC8-8B45-5DB93B83ABEE}"/>
              </a:ext>
            </a:extLst>
          </p:cNvPr>
          <p:cNvSpPr/>
          <p:nvPr/>
        </p:nvSpPr>
        <p:spPr>
          <a:xfrm>
            <a:off x="946672" y="2412573"/>
            <a:ext cx="3901650" cy="277874"/>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Rounded Corners 13">
            <a:extLst>
              <a:ext uri="{FF2B5EF4-FFF2-40B4-BE49-F238E27FC236}">
                <a16:creationId xmlns:a16="http://schemas.microsoft.com/office/drawing/2014/main" id="{65BD94BF-3B60-43D7-BC56-1C054CB7AA93}"/>
              </a:ext>
            </a:extLst>
          </p:cNvPr>
          <p:cNvSpPr/>
          <p:nvPr/>
        </p:nvSpPr>
        <p:spPr>
          <a:xfrm>
            <a:off x="946672" y="3245406"/>
            <a:ext cx="3901650" cy="277874"/>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Rounded Corners 16">
            <a:extLst>
              <a:ext uri="{FF2B5EF4-FFF2-40B4-BE49-F238E27FC236}">
                <a16:creationId xmlns:a16="http://schemas.microsoft.com/office/drawing/2014/main" id="{B65D81BB-168D-4CC4-807D-E789F8B90425}"/>
              </a:ext>
            </a:extLst>
          </p:cNvPr>
          <p:cNvSpPr/>
          <p:nvPr/>
        </p:nvSpPr>
        <p:spPr>
          <a:xfrm>
            <a:off x="946672" y="4012772"/>
            <a:ext cx="3901650" cy="277874"/>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46FA34F8-94FB-4D6F-938B-7762A8E0F68C}"/>
              </a:ext>
            </a:extLst>
          </p:cNvPr>
          <p:cNvSpPr txBox="1"/>
          <p:nvPr/>
        </p:nvSpPr>
        <p:spPr>
          <a:xfrm>
            <a:off x="6096000" y="1639986"/>
            <a:ext cx="4329794" cy="2862322"/>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Reduces dimensionality of each feature map but retains most important information</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Makes</a:t>
            </a:r>
            <a:r>
              <a:rPr lang="en-SG" sz="2000" dirty="0">
                <a:latin typeface="Bodoni MT" panose="02070603080606020203" pitchFamily="18" charset="0"/>
                <a:ea typeface="Lato" panose="020F0502020204030203" pitchFamily="34" charset="0"/>
                <a:cs typeface="Lato" panose="020F0502020204030203" pitchFamily="34" charset="0"/>
              </a:rPr>
              <a:t> the network invariant to small transformations, distortions and translations in the input image</a:t>
            </a:r>
          </a:p>
          <a:p>
            <a:pPr marL="285750" indent="-285750">
              <a:buFont typeface="Arial" panose="020B0604020202020204" pitchFamily="34" charset="0"/>
              <a:buChar char="•"/>
            </a:pPr>
            <a:r>
              <a:rPr lang="en-SG" sz="2000" dirty="0">
                <a:latin typeface="Bodoni MT" panose="02070603080606020203" pitchFamily="18" charset="0"/>
                <a:ea typeface="Lato" panose="020F0502020204030203" pitchFamily="34" charset="0"/>
                <a:cs typeface="Lato" panose="020F0502020204030203" pitchFamily="34" charset="0"/>
              </a:rPr>
              <a:t>Allows us to detect objects in an image no matter where they are located</a:t>
            </a:r>
            <a:endParaRPr lang="en-GB" sz="2000" dirty="0">
              <a:latin typeface="Bodoni MT" panose="02070603080606020203" pitchFamily="18"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8759653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Activation</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2"/>
          <a:stretch>
            <a:fillRect/>
          </a:stretch>
        </p:blipFill>
        <p:spPr>
          <a:xfrm>
            <a:off x="4287118" y="1560175"/>
            <a:ext cx="4188315" cy="4505334"/>
          </a:xfrm>
          <a:prstGeom prst="rect">
            <a:avLst/>
          </a:prstGeom>
        </p:spPr>
      </p:pic>
    </p:spTree>
    <p:extLst>
      <p:ext uri="{BB962C8B-B14F-4D97-AF65-F5344CB8AC3E}">
        <p14:creationId xmlns:p14="http://schemas.microsoft.com/office/powerpoint/2010/main" val="36935640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Activation</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2"/>
          <a:stretch>
            <a:fillRect/>
          </a:stretch>
        </p:blipFill>
        <p:spPr>
          <a:xfrm>
            <a:off x="983432" y="1639986"/>
            <a:ext cx="4188315" cy="4505334"/>
          </a:xfrm>
          <a:prstGeom prst="rect">
            <a:avLst/>
          </a:prstGeom>
        </p:spPr>
      </p:pic>
      <p:sp>
        <p:nvSpPr>
          <p:cNvPr id="11" name="Rectangle: Rounded Corners 10">
            <a:extLst>
              <a:ext uri="{FF2B5EF4-FFF2-40B4-BE49-F238E27FC236}">
                <a16:creationId xmlns:a16="http://schemas.microsoft.com/office/drawing/2014/main" id="{054AA53C-D2C6-43EF-B52F-EB3073F7BBA4}"/>
              </a:ext>
            </a:extLst>
          </p:cNvPr>
          <p:cNvSpPr/>
          <p:nvPr/>
        </p:nvSpPr>
        <p:spPr>
          <a:xfrm>
            <a:off x="1046698" y="5404470"/>
            <a:ext cx="3901650" cy="277874"/>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CD36FA12-ED25-4AEA-94EA-68487304B41F}"/>
              </a:ext>
            </a:extLst>
          </p:cNvPr>
          <p:cNvSpPr txBox="1"/>
          <p:nvPr/>
        </p:nvSpPr>
        <p:spPr>
          <a:xfrm>
            <a:off x="6096000" y="1997839"/>
            <a:ext cx="4329794" cy="2554545"/>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Decides whether a neuron should be activated by calculating the weighted sum and further adding bias with it</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Introduces non-linearity into the output of a neuron</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Sigmoid function is used so that output will always be within 0 and 1</a:t>
            </a:r>
          </a:p>
        </p:txBody>
      </p:sp>
    </p:spTree>
    <p:extLst>
      <p:ext uri="{BB962C8B-B14F-4D97-AF65-F5344CB8AC3E}">
        <p14:creationId xmlns:p14="http://schemas.microsoft.com/office/powerpoint/2010/main" val="8916181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Activation</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2"/>
          <a:stretch>
            <a:fillRect/>
          </a:stretch>
        </p:blipFill>
        <p:spPr>
          <a:xfrm>
            <a:off x="983432" y="1639986"/>
            <a:ext cx="4188315" cy="4505334"/>
          </a:xfrm>
          <a:prstGeom prst="rect">
            <a:avLst/>
          </a:prstGeom>
        </p:spPr>
      </p:pic>
      <p:sp>
        <p:nvSpPr>
          <p:cNvPr id="11" name="Rectangle: Rounded Corners 10">
            <a:extLst>
              <a:ext uri="{FF2B5EF4-FFF2-40B4-BE49-F238E27FC236}">
                <a16:creationId xmlns:a16="http://schemas.microsoft.com/office/drawing/2014/main" id="{054AA53C-D2C6-43EF-B52F-EB3073F7BBA4}"/>
              </a:ext>
            </a:extLst>
          </p:cNvPr>
          <p:cNvSpPr/>
          <p:nvPr/>
        </p:nvSpPr>
        <p:spPr>
          <a:xfrm>
            <a:off x="1046698" y="5404470"/>
            <a:ext cx="3901650" cy="277874"/>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CD36FA12-ED25-4AEA-94EA-68487304B41F}"/>
              </a:ext>
            </a:extLst>
          </p:cNvPr>
          <p:cNvSpPr txBox="1"/>
          <p:nvPr/>
        </p:nvSpPr>
        <p:spPr>
          <a:xfrm>
            <a:off x="6096000" y="1997839"/>
            <a:ext cx="4329794" cy="2554545"/>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Decides whether a neuron should be activated by calculating the weighted sum and further adding bias with it</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Introduces non-linearity into the output of a neuron</a:t>
            </a:r>
          </a:p>
          <a:p>
            <a:pPr marL="285750" indent="-285750">
              <a:buFont typeface="Arial" panose="020B0604020202020204" pitchFamily="34" charset="0"/>
              <a:buChar char="•"/>
            </a:pPr>
            <a:r>
              <a:rPr lang="en-GB" sz="2000" dirty="0">
                <a:latin typeface="Bodoni MT" panose="02070603080606020203" pitchFamily="18" charset="0"/>
                <a:ea typeface="Lato" panose="020F0502020204030203" pitchFamily="34" charset="0"/>
                <a:cs typeface="Lato" panose="020F0502020204030203" pitchFamily="34" charset="0"/>
              </a:rPr>
              <a:t>Sigmoid function is used so that output will always be within 0 and 1</a:t>
            </a:r>
          </a:p>
        </p:txBody>
      </p:sp>
    </p:spTree>
    <p:extLst>
      <p:ext uri="{BB962C8B-B14F-4D97-AF65-F5344CB8AC3E}">
        <p14:creationId xmlns:p14="http://schemas.microsoft.com/office/powerpoint/2010/main" val="27965515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051BEA-476E-434D-A236-40DFC9D97785}"/>
              </a:ext>
            </a:extLst>
          </p:cNvPr>
          <p:cNvPicPr>
            <a:picLocks noChangeAspect="1"/>
          </p:cNvPicPr>
          <p:nvPr/>
        </p:nvPicPr>
        <p:blipFill rotWithShape="1">
          <a:blip r:embed="rId2"/>
          <a:srcRect b="47580"/>
          <a:stretch/>
        </p:blipFill>
        <p:spPr>
          <a:xfrm>
            <a:off x="-1" y="-926926"/>
            <a:ext cx="12542729" cy="3594970"/>
          </a:xfrm>
          <a:prstGeom prst="rect">
            <a:avLst/>
          </a:prstGeom>
        </p:spPr>
      </p:pic>
      <p:pic>
        <p:nvPicPr>
          <p:cNvPr id="4" name="Picture 3">
            <a:extLst>
              <a:ext uri="{FF2B5EF4-FFF2-40B4-BE49-F238E27FC236}">
                <a16:creationId xmlns:a16="http://schemas.microsoft.com/office/drawing/2014/main" id="{59923FB6-E477-4A09-83DA-8DABD7DF394C}"/>
              </a:ext>
            </a:extLst>
          </p:cNvPr>
          <p:cNvPicPr>
            <a:picLocks noChangeAspect="1"/>
          </p:cNvPicPr>
          <p:nvPr/>
        </p:nvPicPr>
        <p:blipFill rotWithShape="1">
          <a:blip r:embed="rId2"/>
          <a:srcRect t="52420"/>
          <a:stretch/>
        </p:blipFill>
        <p:spPr>
          <a:xfrm>
            <a:off x="-2" y="4609578"/>
            <a:ext cx="12542729" cy="3263030"/>
          </a:xfrm>
          <a:prstGeom prst="rect">
            <a:avLst/>
          </a:prstGeom>
        </p:spPr>
      </p:pic>
      <p:sp>
        <p:nvSpPr>
          <p:cNvPr id="5" name="Title 1">
            <a:extLst>
              <a:ext uri="{FF2B5EF4-FFF2-40B4-BE49-F238E27FC236}">
                <a16:creationId xmlns:a16="http://schemas.microsoft.com/office/drawing/2014/main" id="{0226881B-4C37-4D9A-A5D6-9E3BBE5004D0}"/>
              </a:ext>
            </a:extLst>
          </p:cNvPr>
          <p:cNvSpPr>
            <a:spLocks noGrp="1"/>
          </p:cNvSpPr>
          <p:nvPr>
            <p:ph type="title"/>
          </p:nvPr>
        </p:nvSpPr>
        <p:spPr>
          <a:xfrm>
            <a:off x="3781007" y="2980864"/>
            <a:ext cx="4980709" cy="1315893"/>
          </a:xfrm>
        </p:spPr>
        <p:txBody>
          <a:bodyPr/>
          <a:lstStyle/>
          <a:p>
            <a:r>
              <a:rPr lang="en-US" dirty="0">
                <a:latin typeface="Bodoni MT" panose="02070603080606020203" pitchFamily="18" charset="0"/>
              </a:rPr>
              <a:t>What is Depression</a:t>
            </a:r>
            <a:endParaRPr lang="en-SG" dirty="0">
              <a:latin typeface="Bodoni MT" panose="02070603080606020203" pitchFamily="18" charset="0"/>
            </a:endParaRPr>
          </a:p>
        </p:txBody>
      </p:sp>
      <p:sp>
        <p:nvSpPr>
          <p:cNvPr id="7" name="Rectangle 6">
            <a:extLst>
              <a:ext uri="{FF2B5EF4-FFF2-40B4-BE49-F238E27FC236}">
                <a16:creationId xmlns:a16="http://schemas.microsoft.com/office/drawing/2014/main" id="{3FE79EA2-EBD8-4FB5-B2E2-9F1C19BC8332}"/>
              </a:ext>
            </a:extLst>
          </p:cNvPr>
          <p:cNvSpPr/>
          <p:nvPr/>
        </p:nvSpPr>
        <p:spPr>
          <a:xfrm>
            <a:off x="4552950" y="1086893"/>
            <a:ext cx="4980709" cy="1581150"/>
          </a:xfrm>
          <a:prstGeom prst="rect">
            <a:avLst/>
          </a:prstGeom>
          <a:solidFill>
            <a:srgbClr val="211F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B63954E2-3AE7-496D-8EF9-D42A0870C659}"/>
              </a:ext>
            </a:extLst>
          </p:cNvPr>
          <p:cNvSpPr/>
          <p:nvPr/>
        </p:nvSpPr>
        <p:spPr>
          <a:xfrm>
            <a:off x="4238625" y="4609577"/>
            <a:ext cx="4980709" cy="1581150"/>
          </a:xfrm>
          <a:prstGeom prst="rect">
            <a:avLst/>
          </a:prstGeom>
          <a:solidFill>
            <a:srgbClr val="211F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7677680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Activation</a:t>
            </a:r>
            <a:endParaRPr lang="en-SG" sz="2000" dirty="0">
              <a:latin typeface="Bodoni MT" panose="02070603080606020203" pitchFamily="18" charset="0"/>
            </a:endParaRPr>
          </a:p>
        </p:txBody>
      </p:sp>
      <p:pic>
        <p:nvPicPr>
          <p:cNvPr id="10" name="Picture 9">
            <a:extLst>
              <a:ext uri="{FF2B5EF4-FFF2-40B4-BE49-F238E27FC236}">
                <a16:creationId xmlns:a16="http://schemas.microsoft.com/office/drawing/2014/main" id="{55F9BE16-B44D-4A87-AD29-E9CB46A31A9A}"/>
              </a:ext>
            </a:extLst>
          </p:cNvPr>
          <p:cNvPicPr>
            <a:picLocks noChangeAspect="1"/>
          </p:cNvPicPr>
          <p:nvPr/>
        </p:nvPicPr>
        <p:blipFill>
          <a:blip r:embed="rId12"/>
          <a:stretch>
            <a:fillRect/>
          </a:stretch>
        </p:blipFill>
        <p:spPr>
          <a:xfrm>
            <a:off x="983432" y="1639986"/>
            <a:ext cx="4188315" cy="4505334"/>
          </a:xfrm>
          <a:prstGeom prst="rect">
            <a:avLst/>
          </a:prstGeom>
        </p:spPr>
      </p:pic>
      <p:sp>
        <p:nvSpPr>
          <p:cNvPr id="11" name="Rectangle: Rounded Corners 10">
            <a:extLst>
              <a:ext uri="{FF2B5EF4-FFF2-40B4-BE49-F238E27FC236}">
                <a16:creationId xmlns:a16="http://schemas.microsoft.com/office/drawing/2014/main" id="{054AA53C-D2C6-43EF-B52F-EB3073F7BBA4}"/>
              </a:ext>
            </a:extLst>
          </p:cNvPr>
          <p:cNvSpPr/>
          <p:nvPr/>
        </p:nvSpPr>
        <p:spPr>
          <a:xfrm>
            <a:off x="1046698" y="5404470"/>
            <a:ext cx="3901650" cy="277874"/>
          </a:xfrm>
          <a:prstGeom prst="roundRect">
            <a:avLst/>
          </a:pr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4" name="Picture 4" descr="https://miro.medium.com/max/1500/0*5euYS7InCmDP08ir.">
            <a:extLst>
              <a:ext uri="{FF2B5EF4-FFF2-40B4-BE49-F238E27FC236}">
                <a16:creationId xmlns:a16="http://schemas.microsoft.com/office/drawing/2014/main" id="{CCC6494D-5B7C-4259-A513-BFE29E35F5C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25469" y="1995401"/>
            <a:ext cx="4477957" cy="242809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miro.medium.com/max/560/1*DHN75JRJ_EQgGc0spfqLtQ.png">
            <a:extLst>
              <a:ext uri="{FF2B5EF4-FFF2-40B4-BE49-F238E27FC236}">
                <a16:creationId xmlns:a16="http://schemas.microsoft.com/office/drawing/2014/main" id="{4CED59E5-85FF-477C-8C04-40F734946F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81255" y="5001676"/>
            <a:ext cx="1588225" cy="68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6786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8668774-A08F-417C-934A-20420EFB8AF7}"/>
              </a:ext>
            </a:extLst>
          </p:cNvPr>
          <p:cNvSpPr/>
          <p:nvPr/>
        </p:nvSpPr>
        <p:spPr>
          <a:xfrm>
            <a:off x="10023202" y="-1473199"/>
            <a:ext cx="3600000" cy="360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BC822A-7CC6-4386-9E1E-D887746A2FC3}"/>
              </a:ext>
            </a:extLst>
          </p:cNvPr>
          <p:cNvSpPr/>
          <p:nvPr/>
        </p:nvSpPr>
        <p:spPr>
          <a:xfrm>
            <a:off x="10383202" y="-1113199"/>
            <a:ext cx="2880000" cy="28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AFD2FBEC-C0EE-4DD1-99F3-282DDD8C1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40739" y="787819"/>
            <a:ext cx="852167" cy="852167"/>
          </a:xfrm>
          <a:prstGeom prst="rect">
            <a:avLst/>
          </a:prstGeom>
        </p:spPr>
      </p:pic>
      <p:pic>
        <p:nvPicPr>
          <p:cNvPr id="6" name="Graphic 5">
            <a:extLst>
              <a:ext uri="{FF2B5EF4-FFF2-40B4-BE49-F238E27FC236}">
                <a16:creationId xmlns:a16="http://schemas.microsoft.com/office/drawing/2014/main" id="{68A8F2BB-EA3D-4DC0-B23A-6AC897869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480" y="-1884076"/>
            <a:ext cx="852168" cy="852168"/>
          </a:xfrm>
          <a:prstGeom prst="rect">
            <a:avLst/>
          </a:prstGeom>
        </p:spPr>
      </p:pic>
      <p:pic>
        <p:nvPicPr>
          <p:cNvPr id="8" name="Graphic 7">
            <a:extLst>
              <a:ext uri="{FF2B5EF4-FFF2-40B4-BE49-F238E27FC236}">
                <a16:creationId xmlns:a16="http://schemas.microsoft.com/office/drawing/2014/main" id="{A5965C35-7AE8-4EBD-ACDD-7EAA42B54E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2962" y="-2345601"/>
            <a:ext cx="709038" cy="709038"/>
          </a:xfrm>
          <a:prstGeom prst="rect">
            <a:avLst/>
          </a:prstGeom>
        </p:spPr>
      </p:pic>
      <p:pic>
        <p:nvPicPr>
          <p:cNvPr id="12" name="Graphic 11">
            <a:extLst>
              <a:ext uri="{FF2B5EF4-FFF2-40B4-BE49-F238E27FC236}">
                <a16:creationId xmlns:a16="http://schemas.microsoft.com/office/drawing/2014/main" id="{59F51A9F-A9BD-481C-AE65-F188B88387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862" y="-3176904"/>
            <a:ext cx="996593" cy="996593"/>
          </a:xfrm>
          <a:prstGeom prst="rect">
            <a:avLst/>
          </a:prstGeom>
        </p:spPr>
      </p:pic>
      <p:pic>
        <p:nvPicPr>
          <p:cNvPr id="15" name="Graphic 14">
            <a:extLst>
              <a:ext uri="{FF2B5EF4-FFF2-40B4-BE49-F238E27FC236}">
                <a16:creationId xmlns:a16="http://schemas.microsoft.com/office/drawing/2014/main" id="{C980981C-5410-4464-B744-341E8073D0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0739" y="198373"/>
            <a:ext cx="1178893" cy="1178893"/>
          </a:xfrm>
          <a:prstGeom prst="rect">
            <a:avLst/>
          </a:prstGeom>
        </p:spPr>
      </p:pic>
      <p:sp>
        <p:nvSpPr>
          <p:cNvPr id="16" name="TextBox 15">
            <a:extLst>
              <a:ext uri="{FF2B5EF4-FFF2-40B4-BE49-F238E27FC236}">
                <a16:creationId xmlns:a16="http://schemas.microsoft.com/office/drawing/2014/main" id="{7417897C-1E36-4E6E-B2B8-6FB66C2C2918}"/>
              </a:ext>
            </a:extLst>
          </p:cNvPr>
          <p:cNvSpPr txBox="1"/>
          <p:nvPr/>
        </p:nvSpPr>
        <p:spPr>
          <a:xfrm>
            <a:off x="983432" y="792491"/>
            <a:ext cx="4028183" cy="584775"/>
          </a:xfrm>
          <a:prstGeom prst="rect">
            <a:avLst/>
          </a:prstGeom>
          <a:noFill/>
        </p:spPr>
        <p:txBody>
          <a:bodyPr wrap="square" rtlCol="0">
            <a:spAutoFit/>
          </a:bodyPr>
          <a:lstStyle/>
          <a:p>
            <a:pPr fontAlgn="base"/>
            <a:r>
              <a:rPr lang="en-US" sz="3200" b="1" dirty="0">
                <a:latin typeface="Bodoni MT" panose="02070603080606020203" pitchFamily="18" charset="0"/>
              </a:rPr>
              <a:t>Summary</a:t>
            </a:r>
            <a:endParaRPr lang="en-SG" sz="2000" dirty="0">
              <a:latin typeface="Bodoni MT" panose="02070603080606020203" pitchFamily="18" charset="0"/>
            </a:endParaRPr>
          </a:p>
        </p:txBody>
      </p:sp>
      <p:pic>
        <p:nvPicPr>
          <p:cNvPr id="20" name="Picture 2" descr="Screen Shot 2016-08-07 at 9.15.21 PM.png">
            <a:extLst>
              <a:ext uri="{FF2B5EF4-FFF2-40B4-BE49-F238E27FC236}">
                <a16:creationId xmlns:a16="http://schemas.microsoft.com/office/drawing/2014/main" id="{9FC90A92-2FD8-40D0-9A12-BC7198156A5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9700" y="2290165"/>
            <a:ext cx="9152599" cy="3218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0467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06DF5-8C89-4F08-8665-A580CF183722}"/>
              </a:ext>
            </a:extLst>
          </p:cNvPr>
          <p:cNvSpPr>
            <a:spLocks noGrp="1"/>
          </p:cNvSpPr>
          <p:nvPr>
            <p:ph type="title"/>
          </p:nvPr>
        </p:nvSpPr>
        <p:spPr>
          <a:xfrm>
            <a:off x="3482973" y="2425170"/>
            <a:ext cx="5226051" cy="1325563"/>
          </a:xfrm>
        </p:spPr>
        <p:txBody>
          <a:bodyPr>
            <a:normAutofit fontScale="90000"/>
          </a:bodyPr>
          <a:lstStyle/>
          <a:p>
            <a:r>
              <a:rPr lang="en-SG" dirty="0">
                <a:latin typeface="Bodoni MT" panose="02070603080606020203" pitchFamily="18" charset="0"/>
              </a:rPr>
              <a:t>However, with this, our accuracy was</a:t>
            </a:r>
            <a:br>
              <a:rPr lang="en-SG" dirty="0">
                <a:latin typeface="Bodoni MT" panose="02070603080606020203" pitchFamily="18" charset="0"/>
              </a:rPr>
            </a:br>
            <a:endParaRPr lang="en-SG" dirty="0">
              <a:latin typeface="Bodoni MT" panose="02070603080606020203" pitchFamily="18" charset="0"/>
            </a:endParaRPr>
          </a:p>
        </p:txBody>
      </p:sp>
      <p:sp>
        <p:nvSpPr>
          <p:cNvPr id="6" name="TextBox 5">
            <a:extLst>
              <a:ext uri="{FF2B5EF4-FFF2-40B4-BE49-F238E27FC236}">
                <a16:creationId xmlns:a16="http://schemas.microsoft.com/office/drawing/2014/main" id="{BEDA72A3-6E28-4AD6-8975-3003212E3C62}"/>
              </a:ext>
            </a:extLst>
          </p:cNvPr>
          <p:cNvSpPr txBox="1"/>
          <p:nvPr/>
        </p:nvSpPr>
        <p:spPr>
          <a:xfrm>
            <a:off x="4727045" y="3429000"/>
            <a:ext cx="2737908" cy="1569660"/>
          </a:xfrm>
          <a:prstGeom prst="rect">
            <a:avLst/>
          </a:prstGeom>
          <a:noFill/>
        </p:spPr>
        <p:txBody>
          <a:bodyPr wrap="square" rtlCol="0">
            <a:spAutoFit/>
          </a:bodyPr>
          <a:lstStyle/>
          <a:p>
            <a:r>
              <a:rPr lang="en-SG" sz="9600" dirty="0">
                <a:latin typeface="Bodoni MT" panose="02070603080606020203" pitchFamily="18" charset="0"/>
              </a:rPr>
              <a:t>60%</a:t>
            </a:r>
            <a:endParaRPr lang="en-SG" sz="9600" dirty="0"/>
          </a:p>
        </p:txBody>
      </p:sp>
    </p:spTree>
    <p:extLst>
      <p:ext uri="{BB962C8B-B14F-4D97-AF65-F5344CB8AC3E}">
        <p14:creationId xmlns:p14="http://schemas.microsoft.com/office/powerpoint/2010/main" val="306576718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8A189A-3836-48DB-BCCC-93E68E2EC99F}"/>
              </a:ext>
            </a:extLst>
          </p:cNvPr>
          <p:cNvSpPr>
            <a:spLocks noGrp="1"/>
          </p:cNvSpPr>
          <p:nvPr>
            <p:ph type="title"/>
          </p:nvPr>
        </p:nvSpPr>
        <p:spPr>
          <a:xfrm>
            <a:off x="1957387" y="2978546"/>
            <a:ext cx="3567113" cy="900907"/>
          </a:xfrm>
        </p:spPr>
        <p:txBody>
          <a:bodyPr>
            <a:normAutofit/>
          </a:bodyPr>
          <a:lstStyle/>
          <a:p>
            <a:r>
              <a:rPr lang="en-US" sz="4800" dirty="0">
                <a:latin typeface="Bodoni MT" panose="02070603080606020203" pitchFamily="18" charset="0"/>
              </a:rPr>
              <a:t>O</a:t>
            </a:r>
            <a:r>
              <a:rPr lang="en-SG" sz="4800" dirty="0" err="1">
                <a:latin typeface="Bodoni MT" panose="02070603080606020203" pitchFamily="18" charset="0"/>
              </a:rPr>
              <a:t>ptimisation</a:t>
            </a:r>
            <a:endParaRPr lang="en-SG" sz="4800" dirty="0">
              <a:latin typeface="Bodoni MT" panose="02070603080606020203" pitchFamily="18" charset="0"/>
            </a:endParaRPr>
          </a:p>
        </p:txBody>
      </p:sp>
      <p:sp>
        <p:nvSpPr>
          <p:cNvPr id="10" name="Rectangle 9">
            <a:extLst>
              <a:ext uri="{FF2B5EF4-FFF2-40B4-BE49-F238E27FC236}">
                <a16:creationId xmlns:a16="http://schemas.microsoft.com/office/drawing/2014/main" id="{C5549E94-184F-4377-AC9D-48C903952B29}"/>
              </a:ext>
            </a:extLst>
          </p:cNvPr>
          <p:cNvSpPr/>
          <p:nvPr/>
        </p:nvSpPr>
        <p:spPr>
          <a:xfrm>
            <a:off x="2075921" y="3764034"/>
            <a:ext cx="445862" cy="4571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3" name="Graphic 2">
            <a:extLst>
              <a:ext uri="{FF2B5EF4-FFF2-40B4-BE49-F238E27FC236}">
                <a16:creationId xmlns:a16="http://schemas.microsoft.com/office/drawing/2014/main" id="{28A9860D-46CC-4B2F-B0B5-F18F95369B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75075" y="3087026"/>
            <a:ext cx="1584854" cy="1584854"/>
          </a:xfrm>
          <a:prstGeom prst="rect">
            <a:avLst/>
          </a:prstGeom>
        </p:spPr>
      </p:pic>
    </p:spTree>
    <p:extLst>
      <p:ext uri="{BB962C8B-B14F-4D97-AF65-F5344CB8AC3E}">
        <p14:creationId xmlns:p14="http://schemas.microsoft.com/office/powerpoint/2010/main" val="157950994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743346"/>
            <a:ext cx="3567113" cy="900907"/>
          </a:xfrm>
        </p:spPr>
        <p:txBody>
          <a:bodyPr>
            <a:normAutofit/>
          </a:bodyPr>
          <a:lstStyle/>
          <a:p>
            <a:r>
              <a:rPr lang="en-US" sz="4000" dirty="0">
                <a:latin typeface="Bodoni MT" panose="02070603080606020203" pitchFamily="18" charset="0"/>
              </a:rPr>
              <a:t>O</a:t>
            </a:r>
            <a:r>
              <a:rPr lang="en-SG" sz="4000" dirty="0" err="1">
                <a:latin typeface="Bodoni MT" panose="02070603080606020203" pitchFamily="18" charset="0"/>
              </a:rPr>
              <a:t>ptimisation</a:t>
            </a:r>
            <a:endParaRPr lang="en-SG" sz="4000" dirty="0">
              <a:latin typeface="Bodoni MT" panose="02070603080606020203" pitchFamily="18" charset="0"/>
            </a:endParaRPr>
          </a:p>
        </p:txBody>
      </p:sp>
      <p:pic>
        <p:nvPicPr>
          <p:cNvPr id="6" name="Picture 5" descr="A picture containing indoor, sitting, music&#10;&#10;Description automatically generated">
            <a:extLst>
              <a:ext uri="{FF2B5EF4-FFF2-40B4-BE49-F238E27FC236}">
                <a16:creationId xmlns:a16="http://schemas.microsoft.com/office/drawing/2014/main" id="{73491611-0DF8-4FCF-97CC-75FBC7065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733" y="-2482455"/>
            <a:ext cx="10992380" cy="7328253"/>
          </a:xfrm>
          <a:prstGeom prst="rect">
            <a:avLst/>
          </a:prstGeom>
        </p:spPr>
      </p:pic>
      <p:sp>
        <p:nvSpPr>
          <p:cNvPr id="7" name="Rectangle 6">
            <a:extLst>
              <a:ext uri="{FF2B5EF4-FFF2-40B4-BE49-F238E27FC236}">
                <a16:creationId xmlns:a16="http://schemas.microsoft.com/office/drawing/2014/main" id="{9FC624B3-A25D-46D6-BB33-23C5E22761C3}"/>
              </a:ext>
            </a:extLst>
          </p:cNvPr>
          <p:cNvSpPr/>
          <p:nvPr/>
        </p:nvSpPr>
        <p:spPr>
          <a:xfrm rot="2471789">
            <a:off x="3284513" y="1721125"/>
            <a:ext cx="9354682" cy="5154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Rectangle 7">
            <a:extLst>
              <a:ext uri="{FF2B5EF4-FFF2-40B4-BE49-F238E27FC236}">
                <a16:creationId xmlns:a16="http://schemas.microsoft.com/office/drawing/2014/main" id="{BD33901B-FC91-400F-8FBA-73C9959019B8}"/>
              </a:ext>
            </a:extLst>
          </p:cNvPr>
          <p:cNvSpPr/>
          <p:nvPr/>
        </p:nvSpPr>
        <p:spPr>
          <a:xfrm>
            <a:off x="6198893" y="2967036"/>
            <a:ext cx="2523067" cy="33680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itle 1">
            <a:extLst>
              <a:ext uri="{FF2B5EF4-FFF2-40B4-BE49-F238E27FC236}">
                <a16:creationId xmlns:a16="http://schemas.microsoft.com/office/drawing/2014/main" id="{AC4FF27D-4982-4B9F-B79F-95F432622DF3}"/>
              </a:ext>
            </a:extLst>
          </p:cNvPr>
          <p:cNvSpPr txBox="1">
            <a:spLocks/>
          </p:cNvSpPr>
          <p:nvPr/>
        </p:nvSpPr>
        <p:spPr>
          <a:xfrm>
            <a:off x="2819540" y="2712215"/>
            <a:ext cx="2224374" cy="5071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A9A9A9"/>
                </a:solidFill>
                <a:latin typeface="Bodoni MT" panose="02070603080606020203" pitchFamily="18" charset="0"/>
              </a:rPr>
              <a:t>Autoencoders</a:t>
            </a:r>
            <a:endParaRPr lang="en-SG" sz="2400" dirty="0">
              <a:solidFill>
                <a:srgbClr val="A9A9A9"/>
              </a:solidFill>
              <a:latin typeface="Bodoni MT" panose="02070603080606020203" pitchFamily="18" charset="0"/>
            </a:endParaRPr>
          </a:p>
        </p:txBody>
      </p:sp>
      <p:sp>
        <p:nvSpPr>
          <p:cNvPr id="26" name="Title 1">
            <a:extLst>
              <a:ext uri="{FF2B5EF4-FFF2-40B4-BE49-F238E27FC236}">
                <a16:creationId xmlns:a16="http://schemas.microsoft.com/office/drawing/2014/main" id="{49228B5D-239A-481F-A76E-BE214233AF5F}"/>
              </a:ext>
            </a:extLst>
          </p:cNvPr>
          <p:cNvSpPr txBox="1">
            <a:spLocks/>
          </p:cNvSpPr>
          <p:nvPr/>
        </p:nvSpPr>
        <p:spPr>
          <a:xfrm>
            <a:off x="7024997" y="2712215"/>
            <a:ext cx="2563017" cy="7462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A9A9A9"/>
                </a:solidFill>
                <a:latin typeface="Bodoni MT" panose="02070603080606020203" pitchFamily="18" charset="0"/>
              </a:rPr>
              <a:t>k-Fold Cross Validation</a:t>
            </a:r>
            <a:endParaRPr lang="en-SG" sz="2400" dirty="0">
              <a:solidFill>
                <a:srgbClr val="A9A9A9"/>
              </a:solidFill>
              <a:latin typeface="Bodoni MT" panose="02070603080606020203" pitchFamily="18" charset="0"/>
            </a:endParaRPr>
          </a:p>
        </p:txBody>
      </p:sp>
      <p:sp>
        <p:nvSpPr>
          <p:cNvPr id="27" name="Title 1">
            <a:extLst>
              <a:ext uri="{FF2B5EF4-FFF2-40B4-BE49-F238E27FC236}">
                <a16:creationId xmlns:a16="http://schemas.microsoft.com/office/drawing/2014/main" id="{305626BB-D7E6-47DF-8A80-9C46252BDF8F}"/>
              </a:ext>
            </a:extLst>
          </p:cNvPr>
          <p:cNvSpPr txBox="1">
            <a:spLocks/>
          </p:cNvSpPr>
          <p:nvPr/>
        </p:nvSpPr>
        <p:spPr>
          <a:xfrm>
            <a:off x="7117438" y="4898339"/>
            <a:ext cx="2563017" cy="5071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A9A9A9"/>
                </a:solidFill>
                <a:latin typeface="Bodoni MT" panose="02070603080606020203" pitchFamily="18" charset="0"/>
              </a:rPr>
              <a:t>Spectral Gating</a:t>
            </a:r>
            <a:endParaRPr lang="en-SG" sz="2400" dirty="0">
              <a:solidFill>
                <a:srgbClr val="A9A9A9"/>
              </a:solidFill>
              <a:latin typeface="Bodoni MT" panose="02070603080606020203" pitchFamily="18" charset="0"/>
            </a:endParaRPr>
          </a:p>
        </p:txBody>
      </p:sp>
      <p:sp>
        <p:nvSpPr>
          <p:cNvPr id="28" name="Title 1">
            <a:extLst>
              <a:ext uri="{FF2B5EF4-FFF2-40B4-BE49-F238E27FC236}">
                <a16:creationId xmlns:a16="http://schemas.microsoft.com/office/drawing/2014/main" id="{844C4B26-7810-42FC-AD36-5211D386222B}"/>
              </a:ext>
            </a:extLst>
          </p:cNvPr>
          <p:cNvSpPr txBox="1">
            <a:spLocks/>
          </p:cNvSpPr>
          <p:nvPr/>
        </p:nvSpPr>
        <p:spPr>
          <a:xfrm>
            <a:off x="2744760" y="4810202"/>
            <a:ext cx="2674920" cy="10120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A9A9A9"/>
                </a:solidFill>
                <a:latin typeface="Bodoni MT" panose="02070603080606020203" pitchFamily="18" charset="0"/>
              </a:rPr>
              <a:t>Generative Adversarial Networks</a:t>
            </a:r>
            <a:endParaRPr lang="en-SG" sz="2400" dirty="0">
              <a:solidFill>
                <a:srgbClr val="A9A9A9"/>
              </a:solidFill>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p:nvPr/>
        </p:nvSpPr>
        <p:spPr>
          <a:xfrm>
            <a:off x="1240334" y="2443146"/>
            <a:ext cx="1332000" cy="1332000"/>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p:nvPr/>
        </p:nvSpPr>
        <p:spPr>
          <a:xfrm>
            <a:off x="1260151" y="4574039"/>
            <a:ext cx="1332000" cy="1332000"/>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p:nvPr/>
        </p:nvSpPr>
        <p:spPr>
          <a:xfrm>
            <a:off x="5520572" y="2400129"/>
            <a:ext cx="1332000" cy="1332000"/>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p:nvPr/>
        </p:nvSpPr>
        <p:spPr>
          <a:xfrm>
            <a:off x="5531581" y="4574039"/>
            <a:ext cx="1332000" cy="1332000"/>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8936" y="4797955"/>
            <a:ext cx="895272" cy="895272"/>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6497" y="4810202"/>
            <a:ext cx="859674" cy="859674"/>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6265" y="2491185"/>
            <a:ext cx="1022632" cy="1022632"/>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9435" y="2759813"/>
            <a:ext cx="698666" cy="698666"/>
          </a:xfrm>
          <a:prstGeom prst="rect">
            <a:avLst/>
          </a:prstGeom>
        </p:spPr>
      </p:pic>
    </p:spTree>
    <p:extLst>
      <p:ext uri="{BB962C8B-B14F-4D97-AF65-F5344CB8AC3E}">
        <p14:creationId xmlns:p14="http://schemas.microsoft.com/office/powerpoint/2010/main" val="15472127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0" y="5531777"/>
            <a:ext cx="12192000" cy="120316"/>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1328877" y="5531776"/>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3567113" cy="900907"/>
          </a:xfrm>
        </p:spPr>
        <p:txBody>
          <a:bodyPr>
            <a:normAutofit/>
          </a:bodyPr>
          <a:lstStyle/>
          <a:p>
            <a:r>
              <a:rPr lang="en-US" sz="4000" dirty="0">
                <a:latin typeface="Bodoni MT" panose="02070603080606020203" pitchFamily="18" charset="0"/>
              </a:rPr>
              <a:t>Autoencoders</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pic>
        <p:nvPicPr>
          <p:cNvPr id="14" name="Picture 2" descr="https://lh4.googleusercontent.com/4W6EI0A-9M4YrWILfFUXODADxHs8rhL4-g1lidhO-MyGv0uflSLpiph2hELUW9RQ8MhQqNnXLu6WvOXXOZ8G8kjULVcGzXT19cLQYzVzY_fH88BPHckRR94NRUq2JsW92Ulmht4d">
            <a:extLst>
              <a:ext uri="{FF2B5EF4-FFF2-40B4-BE49-F238E27FC236}">
                <a16:creationId xmlns:a16="http://schemas.microsoft.com/office/drawing/2014/main" id="{4967F44E-86A9-4E63-8512-389F987CD93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3641" y="1941790"/>
            <a:ext cx="2774786" cy="253514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lh3.googleusercontent.com/a5L_MRfUL2dNG6WcFgm2nuLZieTE2aJ-caYapZg0KXJkcHiremOWK3VeEiFuza4Xw9JltD4RwAkVgCm53Cmv3VYH6F7Q9bi2byDTFzvwSPaaonftUcJQc_53W7jfjilyoYoMuxTG">
            <a:extLst>
              <a:ext uri="{FF2B5EF4-FFF2-40B4-BE49-F238E27FC236}">
                <a16:creationId xmlns:a16="http://schemas.microsoft.com/office/drawing/2014/main" id="{CA514381-00FC-42D6-86D0-FF0BBAA176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2249" y="1908809"/>
            <a:ext cx="2700670" cy="260110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2D67144-A0CD-4AB5-B066-A24E6AE3E430}"/>
              </a:ext>
            </a:extLst>
          </p:cNvPr>
          <p:cNvSpPr txBox="1"/>
          <p:nvPr/>
        </p:nvSpPr>
        <p:spPr>
          <a:xfrm>
            <a:off x="3456003" y="4620736"/>
            <a:ext cx="1050062" cy="400110"/>
          </a:xfrm>
          <a:prstGeom prst="rect">
            <a:avLst/>
          </a:prstGeom>
          <a:noFill/>
        </p:spPr>
        <p:txBody>
          <a:bodyPr wrap="square" rtlCol="0">
            <a:spAutoFit/>
          </a:bodyPr>
          <a:lstStyle/>
          <a:p>
            <a:r>
              <a:rPr lang="en-SG" sz="2000" b="1" dirty="0">
                <a:latin typeface="Bodoni MT" panose="02070603080606020203" pitchFamily="18" charset="0"/>
              </a:rPr>
              <a:t>Encoder</a:t>
            </a:r>
          </a:p>
        </p:txBody>
      </p:sp>
      <p:sp>
        <p:nvSpPr>
          <p:cNvPr id="17" name="TextBox 16">
            <a:extLst>
              <a:ext uri="{FF2B5EF4-FFF2-40B4-BE49-F238E27FC236}">
                <a16:creationId xmlns:a16="http://schemas.microsoft.com/office/drawing/2014/main" id="{C3032972-0328-4C18-AF3E-1D9BDEA56861}"/>
              </a:ext>
            </a:extLst>
          </p:cNvPr>
          <p:cNvSpPr txBox="1"/>
          <p:nvPr/>
        </p:nvSpPr>
        <p:spPr>
          <a:xfrm>
            <a:off x="7937502" y="4620736"/>
            <a:ext cx="1330510" cy="400110"/>
          </a:xfrm>
          <a:prstGeom prst="rect">
            <a:avLst/>
          </a:prstGeom>
          <a:noFill/>
        </p:spPr>
        <p:txBody>
          <a:bodyPr wrap="square" rtlCol="0">
            <a:spAutoFit/>
          </a:bodyPr>
          <a:lstStyle/>
          <a:p>
            <a:r>
              <a:rPr lang="en-SG" sz="2000" b="1" dirty="0">
                <a:latin typeface="Bodoni MT" panose="02070603080606020203" pitchFamily="18" charset="0"/>
              </a:rPr>
              <a:t>Decoder</a:t>
            </a:r>
          </a:p>
        </p:txBody>
      </p:sp>
    </p:spTree>
    <p:extLst>
      <p:ext uri="{BB962C8B-B14F-4D97-AF65-F5344CB8AC3E}">
        <p14:creationId xmlns:p14="http://schemas.microsoft.com/office/powerpoint/2010/main" val="40037456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0026 -0.1375 L 0 0 Z " pathEditMode="relative" ptsTypes="AAA">
                                      <p:cBhvr>
                                        <p:cTn id="6" dur="750" fill="hold"/>
                                        <p:tgtEl>
                                          <p:spTgt spid="30"/>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0026 -0.1375 L 0 0 Z " pathEditMode="relative" ptsTypes="AAA">
                                      <p:cBhvr>
                                        <p:cTn id="8" dur="750" fill="hold"/>
                                        <p:tgtEl>
                                          <p:spTgt spid="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0" y="5531777"/>
            <a:ext cx="12192000" cy="120316"/>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1328877" y="5531776"/>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3567113" cy="900907"/>
          </a:xfrm>
        </p:spPr>
        <p:txBody>
          <a:bodyPr>
            <a:normAutofit/>
          </a:bodyPr>
          <a:lstStyle/>
          <a:p>
            <a:r>
              <a:rPr lang="en-US" sz="4000" dirty="0">
                <a:latin typeface="Bodoni MT" panose="02070603080606020203" pitchFamily="18" charset="0"/>
              </a:rPr>
              <a:t>Autoencoders</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pic>
        <p:nvPicPr>
          <p:cNvPr id="1033" name="Picture 9">
            <a:extLst>
              <a:ext uri="{FF2B5EF4-FFF2-40B4-BE49-F238E27FC236}">
                <a16:creationId xmlns:a16="http://schemas.microsoft.com/office/drawing/2014/main" id="{3B444457-9721-4A87-B236-04C95675B7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6010" t="62241" r="8618" b="31626"/>
          <a:stretch/>
        </p:blipFill>
        <p:spPr bwMode="auto">
          <a:xfrm>
            <a:off x="6589825" y="3809573"/>
            <a:ext cx="5390751" cy="525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7BD6012-C6F4-4160-B2A1-E9BD7EAC7EA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5130" t="69158" r="50371" b="24709"/>
          <a:stretch/>
        </p:blipFill>
        <p:spPr bwMode="auto">
          <a:xfrm>
            <a:off x="786684" y="3862820"/>
            <a:ext cx="5257800" cy="5257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77BFD778-269F-4C25-8578-33FB8F5CD39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727" t="35106" r="6790" b="40844"/>
          <a:stretch/>
        </p:blipFill>
        <p:spPr bwMode="auto">
          <a:xfrm>
            <a:off x="1209235" y="1628014"/>
            <a:ext cx="10379485" cy="1566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1663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0" y="5531777"/>
            <a:ext cx="12192000" cy="120316"/>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3823109"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6" y="477080"/>
            <a:ext cx="8524707" cy="900907"/>
          </a:xfrm>
        </p:spPr>
        <p:txBody>
          <a:bodyPr>
            <a:normAutofit fontScale="90000"/>
          </a:bodyPr>
          <a:lstStyle/>
          <a:p>
            <a:r>
              <a:rPr lang="en-US" sz="4000" dirty="0">
                <a:latin typeface="Bodoni MT" panose="02070603080606020203" pitchFamily="18" charset="0"/>
              </a:rPr>
              <a:t>Generative Adversarial Networks (GAN)</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pic>
        <p:nvPicPr>
          <p:cNvPr id="2050" name="Picture 2">
            <a:extLst>
              <a:ext uri="{FF2B5EF4-FFF2-40B4-BE49-F238E27FC236}">
                <a16:creationId xmlns:a16="http://schemas.microsoft.com/office/drawing/2014/main" id="{5CA477A2-60A1-4743-9BC2-68C86CD229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9563" y="1628014"/>
            <a:ext cx="8616462" cy="3156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0770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00208 -0.13773 L 0 0 Z " pathEditMode="relative" ptsTypes="AAA">
                                      <p:cBhvr>
                                        <p:cTn id="6" dur="750" fill="hold"/>
                                        <p:tgtEl>
                                          <p:spTgt spid="32"/>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00208 -0.13773 L 0 0 Z " pathEditMode="relative" ptsTypes="AAA">
                                      <p:cBhvr>
                                        <p:cTn id="8" dur="750" fill="hold"/>
                                        <p:tgtEl>
                                          <p:spTgt spid="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0" y="5531777"/>
            <a:ext cx="12192000" cy="120316"/>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3823109"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6" y="477080"/>
            <a:ext cx="8563617" cy="900907"/>
          </a:xfrm>
        </p:spPr>
        <p:txBody>
          <a:bodyPr>
            <a:normAutofit fontScale="90000"/>
          </a:bodyPr>
          <a:lstStyle/>
          <a:p>
            <a:r>
              <a:rPr lang="en-US" sz="4000" dirty="0">
                <a:latin typeface="Bodoni MT" panose="02070603080606020203" pitchFamily="18" charset="0"/>
              </a:rPr>
              <a:t>Generative Adversarial Networks (GAN)</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pic>
        <p:nvPicPr>
          <p:cNvPr id="20" name="Picture 19">
            <a:extLst>
              <a:ext uri="{FF2B5EF4-FFF2-40B4-BE49-F238E27FC236}">
                <a16:creationId xmlns:a16="http://schemas.microsoft.com/office/drawing/2014/main" id="{F104869D-2537-4EF4-9A4B-A7C9FA3FCC56}"/>
              </a:ext>
            </a:extLst>
          </p:cNvPr>
          <p:cNvPicPr>
            <a:picLocks noChangeAspect="1"/>
          </p:cNvPicPr>
          <p:nvPr/>
        </p:nvPicPr>
        <p:blipFill>
          <a:blip r:embed="rId10"/>
          <a:stretch>
            <a:fillRect/>
          </a:stretch>
        </p:blipFill>
        <p:spPr>
          <a:xfrm>
            <a:off x="3823109" y="1985130"/>
            <a:ext cx="4751572" cy="2887740"/>
          </a:xfrm>
          <a:prstGeom prst="rect">
            <a:avLst/>
          </a:prstGeom>
        </p:spPr>
      </p:pic>
      <p:sp>
        <p:nvSpPr>
          <p:cNvPr id="22" name="TextBox 21">
            <a:extLst>
              <a:ext uri="{FF2B5EF4-FFF2-40B4-BE49-F238E27FC236}">
                <a16:creationId xmlns:a16="http://schemas.microsoft.com/office/drawing/2014/main" id="{9F06BFD2-E67E-49E4-85CE-A204622FBE18}"/>
              </a:ext>
            </a:extLst>
          </p:cNvPr>
          <p:cNvSpPr txBox="1"/>
          <p:nvPr/>
        </p:nvSpPr>
        <p:spPr>
          <a:xfrm>
            <a:off x="4940149" y="1326223"/>
            <a:ext cx="2517492" cy="523220"/>
          </a:xfrm>
          <a:prstGeom prst="rect">
            <a:avLst/>
          </a:prstGeom>
          <a:noFill/>
        </p:spPr>
        <p:txBody>
          <a:bodyPr wrap="square" rtlCol="0">
            <a:spAutoFit/>
          </a:bodyPr>
          <a:lstStyle/>
          <a:p>
            <a:r>
              <a:rPr lang="en-SG" sz="2800" b="1" dirty="0">
                <a:latin typeface="Caros" panose="020B0503030302020204" pitchFamily="34" charset="0"/>
              </a:rPr>
              <a:t>MNIST Dataset</a:t>
            </a:r>
          </a:p>
        </p:txBody>
      </p:sp>
    </p:spTree>
    <p:extLst>
      <p:ext uri="{BB962C8B-B14F-4D97-AF65-F5344CB8AC3E}">
        <p14:creationId xmlns:p14="http://schemas.microsoft.com/office/powerpoint/2010/main" val="34137996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0" y="5531777"/>
            <a:ext cx="12192000" cy="120316"/>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3823109"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pic>
        <p:nvPicPr>
          <p:cNvPr id="16" name="Picture 4" descr="https://lh6.googleusercontent.com/ccNjuJ3F3E5AmOYJfjhZP1Qj74bp0Km6KQUGcXQnz-CViMyD-0x-7iRz_jb151hS4E3AITP3zzB8ftqGvFdT7_CJhidY0cjI_IE41lVdwXAQmYJ-g96uMwTVzueyrwxL7qnG2AEd">
            <a:extLst>
              <a:ext uri="{FF2B5EF4-FFF2-40B4-BE49-F238E27FC236}">
                <a16:creationId xmlns:a16="http://schemas.microsoft.com/office/drawing/2014/main" id="{BC041825-A2D9-4983-877F-049AA260DE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78129" y="1992922"/>
            <a:ext cx="3937563" cy="26142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BD14B89-CA75-41CB-83D9-02525F362272}"/>
              </a:ext>
            </a:extLst>
          </p:cNvPr>
          <p:cNvSpPr txBox="1"/>
          <p:nvPr/>
        </p:nvSpPr>
        <p:spPr>
          <a:xfrm>
            <a:off x="4197820" y="1469702"/>
            <a:ext cx="3796359" cy="523220"/>
          </a:xfrm>
          <a:prstGeom prst="rect">
            <a:avLst/>
          </a:prstGeom>
          <a:noFill/>
        </p:spPr>
        <p:txBody>
          <a:bodyPr wrap="square" rtlCol="0">
            <a:spAutoFit/>
          </a:bodyPr>
          <a:lstStyle/>
          <a:p>
            <a:pPr algn="ctr"/>
            <a:r>
              <a:rPr lang="en-SG" sz="2800" b="1" dirty="0">
                <a:latin typeface="Caros" panose="020B0503030302020204" pitchFamily="34" charset="0"/>
              </a:rPr>
              <a:t>Outputs from generator</a:t>
            </a:r>
          </a:p>
        </p:txBody>
      </p:sp>
      <p:sp>
        <p:nvSpPr>
          <p:cNvPr id="18" name="TextBox 17">
            <a:extLst>
              <a:ext uri="{FF2B5EF4-FFF2-40B4-BE49-F238E27FC236}">
                <a16:creationId xmlns:a16="http://schemas.microsoft.com/office/drawing/2014/main" id="{DABA3100-77DE-423D-BEAE-DBA252A8207A}"/>
              </a:ext>
            </a:extLst>
          </p:cNvPr>
          <p:cNvSpPr txBox="1"/>
          <p:nvPr/>
        </p:nvSpPr>
        <p:spPr>
          <a:xfrm>
            <a:off x="2606722" y="4620997"/>
            <a:ext cx="1617944" cy="400110"/>
          </a:xfrm>
          <a:prstGeom prst="rect">
            <a:avLst/>
          </a:prstGeom>
          <a:noFill/>
        </p:spPr>
        <p:txBody>
          <a:bodyPr wrap="square" rtlCol="0">
            <a:spAutoFit/>
          </a:bodyPr>
          <a:lstStyle/>
          <a:p>
            <a:pPr algn="ctr"/>
            <a:r>
              <a:rPr lang="en-SG" sz="2000" b="1" dirty="0">
                <a:latin typeface="Caros" panose="020B0503030302020204" pitchFamily="34" charset="0"/>
              </a:rPr>
              <a:t>1st epoch</a:t>
            </a:r>
          </a:p>
        </p:txBody>
      </p:sp>
      <p:sp>
        <p:nvSpPr>
          <p:cNvPr id="19" name="TextBox 18">
            <a:extLst>
              <a:ext uri="{FF2B5EF4-FFF2-40B4-BE49-F238E27FC236}">
                <a16:creationId xmlns:a16="http://schemas.microsoft.com/office/drawing/2014/main" id="{6FDC5482-82AD-4293-9BDA-018AC2210E90}"/>
              </a:ext>
            </a:extLst>
          </p:cNvPr>
          <p:cNvSpPr txBox="1"/>
          <p:nvPr/>
        </p:nvSpPr>
        <p:spPr>
          <a:xfrm>
            <a:off x="7994179" y="4607207"/>
            <a:ext cx="1870967" cy="400110"/>
          </a:xfrm>
          <a:prstGeom prst="rect">
            <a:avLst/>
          </a:prstGeom>
          <a:noFill/>
        </p:spPr>
        <p:txBody>
          <a:bodyPr wrap="square" rtlCol="0">
            <a:spAutoFit/>
          </a:bodyPr>
          <a:lstStyle/>
          <a:p>
            <a:pPr algn="ctr"/>
            <a:r>
              <a:rPr lang="en-SG" sz="2000" b="1" dirty="0">
                <a:latin typeface="Caros" panose="020B0503030302020204" pitchFamily="34" charset="0"/>
              </a:rPr>
              <a:t>20th epoch</a:t>
            </a:r>
          </a:p>
        </p:txBody>
      </p:sp>
      <p:pic>
        <p:nvPicPr>
          <p:cNvPr id="21" name="Picture 2" descr="https://lh3.googleusercontent.com/xtbeI17L4lSXlOwG3qsvuzN3AR8pyR7HaG0FUJmkOxswGuoXzhfjFG9gUIaj0GN1UHK4NHdWmhf9z--L20-NldQQIxSyijA7f8uO4W3-RYTnPVT192dwyFJU5DlGCXPyfpIUBG23">
            <a:extLst>
              <a:ext uri="{FF2B5EF4-FFF2-40B4-BE49-F238E27FC236}">
                <a16:creationId xmlns:a16="http://schemas.microsoft.com/office/drawing/2014/main" id="{35477A48-56EB-4258-9B7D-F83E7A288F1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17515" y="2084637"/>
            <a:ext cx="3796358" cy="2536360"/>
          </a:xfrm>
          <a:prstGeom prst="rect">
            <a:avLst/>
          </a:prstGeom>
          <a:noFill/>
          <a:extLst>
            <a:ext uri="{909E8E84-426E-40DD-AFC4-6F175D3DCCD1}">
              <a14:hiddenFill xmlns:a14="http://schemas.microsoft.com/office/drawing/2010/main">
                <a:solidFill>
                  <a:srgbClr val="FFFFFF"/>
                </a:solidFill>
              </a14:hiddenFill>
            </a:ext>
          </a:extLst>
        </p:spPr>
      </p:pic>
      <p:sp>
        <p:nvSpPr>
          <p:cNvPr id="23" name="Title 1">
            <a:extLst>
              <a:ext uri="{FF2B5EF4-FFF2-40B4-BE49-F238E27FC236}">
                <a16:creationId xmlns:a16="http://schemas.microsoft.com/office/drawing/2014/main" id="{708C5735-A42E-4BEE-8E29-B464E00AFBC8}"/>
              </a:ext>
            </a:extLst>
          </p:cNvPr>
          <p:cNvSpPr>
            <a:spLocks noGrp="1"/>
          </p:cNvSpPr>
          <p:nvPr>
            <p:ph type="title"/>
          </p:nvPr>
        </p:nvSpPr>
        <p:spPr>
          <a:xfrm>
            <a:off x="687386" y="477080"/>
            <a:ext cx="8563617" cy="900907"/>
          </a:xfrm>
        </p:spPr>
        <p:txBody>
          <a:bodyPr>
            <a:normAutofit fontScale="90000"/>
          </a:bodyPr>
          <a:lstStyle/>
          <a:p>
            <a:r>
              <a:rPr lang="en-US" sz="4000" dirty="0">
                <a:latin typeface="Bodoni MT" panose="02070603080606020203" pitchFamily="18" charset="0"/>
              </a:rPr>
              <a:t>Generative Adversarial Networks (GAN)</a:t>
            </a:r>
            <a:endParaRPr lang="en-SG" sz="4000" dirty="0">
              <a:latin typeface="Bodoni MT" panose="02070603080606020203" pitchFamily="18" charset="0"/>
            </a:endParaRPr>
          </a:p>
        </p:txBody>
      </p:sp>
    </p:spTree>
    <p:extLst>
      <p:ext uri="{BB962C8B-B14F-4D97-AF65-F5344CB8AC3E}">
        <p14:creationId xmlns:p14="http://schemas.microsoft.com/office/powerpoint/2010/main" val="36956827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051BEA-476E-434D-A236-40DFC9D97785}"/>
              </a:ext>
            </a:extLst>
          </p:cNvPr>
          <p:cNvPicPr>
            <a:picLocks noChangeAspect="1"/>
          </p:cNvPicPr>
          <p:nvPr/>
        </p:nvPicPr>
        <p:blipFill rotWithShape="1">
          <a:blip r:embed="rId2"/>
          <a:srcRect b="47580"/>
          <a:stretch/>
        </p:blipFill>
        <p:spPr>
          <a:xfrm>
            <a:off x="-4" y="-8482"/>
            <a:ext cx="12542729" cy="189458"/>
          </a:xfrm>
          <a:prstGeom prst="rect">
            <a:avLst/>
          </a:prstGeom>
        </p:spPr>
      </p:pic>
      <p:pic>
        <p:nvPicPr>
          <p:cNvPr id="4" name="Picture 3">
            <a:extLst>
              <a:ext uri="{FF2B5EF4-FFF2-40B4-BE49-F238E27FC236}">
                <a16:creationId xmlns:a16="http://schemas.microsoft.com/office/drawing/2014/main" id="{59923FB6-E477-4A09-83DA-8DABD7DF394C}"/>
              </a:ext>
            </a:extLst>
          </p:cNvPr>
          <p:cNvPicPr>
            <a:picLocks noChangeAspect="1"/>
          </p:cNvPicPr>
          <p:nvPr/>
        </p:nvPicPr>
        <p:blipFill rotWithShape="1">
          <a:blip r:embed="rId2"/>
          <a:srcRect t="52420"/>
          <a:stretch/>
        </p:blipFill>
        <p:spPr>
          <a:xfrm>
            <a:off x="0" y="6668542"/>
            <a:ext cx="12542729" cy="189458"/>
          </a:xfrm>
          <a:prstGeom prst="rect">
            <a:avLst/>
          </a:prstGeom>
        </p:spPr>
      </p:pic>
      <p:pic>
        <p:nvPicPr>
          <p:cNvPr id="10" name="Picture 2">
            <a:extLst>
              <a:ext uri="{FF2B5EF4-FFF2-40B4-BE49-F238E27FC236}">
                <a16:creationId xmlns:a16="http://schemas.microsoft.com/office/drawing/2014/main" id="{F22A6B9F-6850-410A-853B-10838F249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2733" y="1538580"/>
            <a:ext cx="7056034" cy="3780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561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0" y="5531777"/>
            <a:ext cx="12192000" cy="120316"/>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3823109"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6" y="477080"/>
            <a:ext cx="9252015" cy="900907"/>
          </a:xfrm>
        </p:spPr>
        <p:txBody>
          <a:bodyPr>
            <a:normAutofit fontScale="90000"/>
          </a:bodyPr>
          <a:lstStyle/>
          <a:p>
            <a:r>
              <a:rPr lang="en-US" sz="4000" dirty="0">
                <a:latin typeface="Bodoni MT" panose="02070603080606020203" pitchFamily="18" charset="0"/>
              </a:rPr>
              <a:t>Conditional Generative Adversarial Networks</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09563" y="6051528"/>
            <a:ext cx="329392" cy="329392"/>
          </a:xfrm>
          <a:prstGeom prst="rect">
            <a:avLst/>
          </a:prstGeom>
        </p:spPr>
      </p:pic>
      <p:sp>
        <p:nvSpPr>
          <p:cNvPr id="17" name="TextBox 16">
            <a:extLst>
              <a:ext uri="{FF2B5EF4-FFF2-40B4-BE49-F238E27FC236}">
                <a16:creationId xmlns:a16="http://schemas.microsoft.com/office/drawing/2014/main" id="{7BD14B89-CA75-41CB-83D9-02525F362272}"/>
              </a:ext>
            </a:extLst>
          </p:cNvPr>
          <p:cNvSpPr txBox="1"/>
          <p:nvPr/>
        </p:nvSpPr>
        <p:spPr>
          <a:xfrm>
            <a:off x="4197820" y="1469702"/>
            <a:ext cx="3796359" cy="523220"/>
          </a:xfrm>
          <a:prstGeom prst="rect">
            <a:avLst/>
          </a:prstGeom>
          <a:noFill/>
        </p:spPr>
        <p:txBody>
          <a:bodyPr wrap="square" rtlCol="0">
            <a:spAutoFit/>
          </a:bodyPr>
          <a:lstStyle/>
          <a:p>
            <a:pPr algn="ctr"/>
            <a:r>
              <a:rPr lang="en-SG" sz="2800" b="1" dirty="0">
                <a:latin typeface="Caros" panose="020B0503030302020204" pitchFamily="34" charset="0"/>
              </a:rPr>
              <a:t>Outputs from generator</a:t>
            </a:r>
          </a:p>
        </p:txBody>
      </p:sp>
      <p:sp>
        <p:nvSpPr>
          <p:cNvPr id="18" name="TextBox 17">
            <a:extLst>
              <a:ext uri="{FF2B5EF4-FFF2-40B4-BE49-F238E27FC236}">
                <a16:creationId xmlns:a16="http://schemas.microsoft.com/office/drawing/2014/main" id="{DABA3100-77DE-423D-BEAE-DBA252A8207A}"/>
              </a:ext>
            </a:extLst>
          </p:cNvPr>
          <p:cNvSpPr txBox="1"/>
          <p:nvPr/>
        </p:nvSpPr>
        <p:spPr>
          <a:xfrm>
            <a:off x="2318004" y="4686902"/>
            <a:ext cx="1617944" cy="400110"/>
          </a:xfrm>
          <a:prstGeom prst="rect">
            <a:avLst/>
          </a:prstGeom>
          <a:noFill/>
        </p:spPr>
        <p:txBody>
          <a:bodyPr wrap="square" rtlCol="0">
            <a:spAutoFit/>
          </a:bodyPr>
          <a:lstStyle/>
          <a:p>
            <a:pPr algn="ctr"/>
            <a:r>
              <a:rPr lang="en-SG" sz="2000" b="1" dirty="0">
                <a:latin typeface="Caros" panose="020B0503030302020204" pitchFamily="34" charset="0"/>
              </a:rPr>
              <a:t>1st epoch</a:t>
            </a:r>
          </a:p>
        </p:txBody>
      </p:sp>
      <p:sp>
        <p:nvSpPr>
          <p:cNvPr id="19" name="TextBox 18">
            <a:extLst>
              <a:ext uri="{FF2B5EF4-FFF2-40B4-BE49-F238E27FC236}">
                <a16:creationId xmlns:a16="http://schemas.microsoft.com/office/drawing/2014/main" id="{6FDC5482-82AD-4293-9BDA-018AC2210E90}"/>
              </a:ext>
            </a:extLst>
          </p:cNvPr>
          <p:cNvSpPr txBox="1"/>
          <p:nvPr/>
        </p:nvSpPr>
        <p:spPr>
          <a:xfrm>
            <a:off x="7994179" y="4709230"/>
            <a:ext cx="1870967" cy="400110"/>
          </a:xfrm>
          <a:prstGeom prst="rect">
            <a:avLst/>
          </a:prstGeom>
          <a:noFill/>
        </p:spPr>
        <p:txBody>
          <a:bodyPr wrap="square" rtlCol="0">
            <a:spAutoFit/>
          </a:bodyPr>
          <a:lstStyle/>
          <a:p>
            <a:pPr algn="ctr"/>
            <a:r>
              <a:rPr lang="en-SG" sz="2000" b="1" dirty="0">
                <a:latin typeface="Caros" panose="020B0503030302020204" pitchFamily="34" charset="0"/>
              </a:rPr>
              <a:t>20th epoch</a:t>
            </a:r>
          </a:p>
        </p:txBody>
      </p:sp>
      <p:pic>
        <p:nvPicPr>
          <p:cNvPr id="1026" name="Picture 2">
            <a:extLst>
              <a:ext uri="{FF2B5EF4-FFF2-40B4-BE49-F238E27FC236}">
                <a16:creationId xmlns:a16="http://schemas.microsoft.com/office/drawing/2014/main" id="{77DF8F69-D834-41CC-BF9B-8146A0480FC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1254" y="1933720"/>
            <a:ext cx="4526362" cy="28653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B200990-D749-4E9D-9862-FED54A77B7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5576" y="1933720"/>
            <a:ext cx="4557211" cy="2865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5289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0" y="5531777"/>
            <a:ext cx="12192000" cy="120316"/>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68781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3567113" cy="900907"/>
          </a:xfrm>
        </p:spPr>
        <p:txBody>
          <a:bodyPr>
            <a:normAutofit/>
          </a:bodyPr>
          <a:lstStyle/>
          <a:p>
            <a:r>
              <a:rPr lang="en-US" sz="4000" dirty="0">
                <a:latin typeface="Bodoni MT" panose="02070603080606020203" pitchFamily="18" charset="0"/>
              </a:rPr>
              <a:t>Spectral Gating</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pic>
        <p:nvPicPr>
          <p:cNvPr id="2050" name="Picture 2">
            <a:extLst>
              <a:ext uri="{FF2B5EF4-FFF2-40B4-BE49-F238E27FC236}">
                <a16:creationId xmlns:a16="http://schemas.microsoft.com/office/drawing/2014/main" id="{9CD4C44A-0D22-4992-A601-3D2B316CA10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1252" t="29182" r="16900" b="5730"/>
          <a:stretch/>
        </p:blipFill>
        <p:spPr bwMode="auto">
          <a:xfrm>
            <a:off x="772845" y="1628127"/>
            <a:ext cx="4877443" cy="28860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B82C8E4-70F2-487E-BD99-1FDA4D99A6E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1211" t="28481" r="15821" b="18036"/>
          <a:stretch/>
        </p:blipFill>
        <p:spPr bwMode="auto">
          <a:xfrm>
            <a:off x="6405703" y="1806442"/>
            <a:ext cx="5054632" cy="2400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9638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00195 -0.16783 L 0 0 Z " pathEditMode="relative" ptsTypes="AAA">
                                      <p:cBhvr>
                                        <p:cTn id="6" dur="750" fill="hold"/>
                                        <p:tgtEl>
                                          <p:spTgt spid="34"/>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00195 -0.16783 L 0 0 Z " pathEditMode="relative" ptsTypes="AAA">
                                      <p:cBhvr>
                                        <p:cTn id="8" dur="750" fill="hold"/>
                                        <p:tgtEl>
                                          <p:spTgt spid="3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0" y="5531777"/>
            <a:ext cx="12192000" cy="120316"/>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68781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3567113" cy="900907"/>
          </a:xfrm>
        </p:spPr>
        <p:txBody>
          <a:bodyPr>
            <a:normAutofit/>
          </a:bodyPr>
          <a:lstStyle/>
          <a:p>
            <a:r>
              <a:rPr lang="en-US" sz="4000" dirty="0">
                <a:latin typeface="Bodoni MT" panose="02070603080606020203" pitchFamily="18" charset="0"/>
              </a:rPr>
              <a:t>Spectral Gating</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pic>
        <p:nvPicPr>
          <p:cNvPr id="2054" name="Picture 6">
            <a:extLst>
              <a:ext uri="{FF2B5EF4-FFF2-40B4-BE49-F238E27FC236}">
                <a16:creationId xmlns:a16="http://schemas.microsoft.com/office/drawing/2014/main" id="{53348A69-C877-41E8-AC32-576F61581A9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520" t="27692" r="16670" b="22553"/>
          <a:stretch/>
        </p:blipFill>
        <p:spPr bwMode="auto">
          <a:xfrm>
            <a:off x="598634" y="1724106"/>
            <a:ext cx="5176995" cy="23063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E90703E-1ECC-4864-AE6A-9FD45CB9A28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1428" t="35773" r="17473" b="13237"/>
          <a:stretch/>
        </p:blipFill>
        <p:spPr bwMode="auto">
          <a:xfrm>
            <a:off x="6416373" y="1603789"/>
            <a:ext cx="5098436" cy="238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4642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0" y="5531777"/>
            <a:ext cx="12192000" cy="120316"/>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68781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3567113" cy="900907"/>
          </a:xfrm>
        </p:spPr>
        <p:txBody>
          <a:bodyPr>
            <a:normAutofit/>
          </a:bodyPr>
          <a:lstStyle/>
          <a:p>
            <a:r>
              <a:rPr lang="en-US" sz="4000" dirty="0">
                <a:latin typeface="Bodoni MT" panose="02070603080606020203" pitchFamily="18" charset="0"/>
              </a:rPr>
              <a:t>Spectral Gating</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pic>
        <p:nvPicPr>
          <p:cNvPr id="2058" name="Picture 10">
            <a:extLst>
              <a:ext uri="{FF2B5EF4-FFF2-40B4-BE49-F238E27FC236}">
                <a16:creationId xmlns:a16="http://schemas.microsoft.com/office/drawing/2014/main" id="{7FE130B8-EAE4-48DB-9C2C-9CACCCF6A09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890" t="39524" r="17067" b="40403"/>
          <a:stretch/>
        </p:blipFill>
        <p:spPr bwMode="auto">
          <a:xfrm>
            <a:off x="3083317" y="2470036"/>
            <a:ext cx="6025365" cy="1096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987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1435100" y="5531776"/>
            <a:ext cx="13627100" cy="120317"/>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93715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4871202" cy="900907"/>
          </a:xfrm>
        </p:spPr>
        <p:txBody>
          <a:bodyPr>
            <a:normAutofit fontScale="90000"/>
          </a:bodyPr>
          <a:lstStyle/>
          <a:p>
            <a:r>
              <a:rPr lang="en-US" sz="4000" dirty="0">
                <a:latin typeface="Bodoni MT" panose="02070603080606020203" pitchFamily="18" charset="0"/>
              </a:rPr>
              <a:t>K-Fold Cross Validation</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sp>
        <p:nvSpPr>
          <p:cNvPr id="6" name="Rectangle 5">
            <a:extLst>
              <a:ext uri="{FF2B5EF4-FFF2-40B4-BE49-F238E27FC236}">
                <a16:creationId xmlns:a16="http://schemas.microsoft.com/office/drawing/2014/main" id="{857CAD17-BB1B-434C-8363-1EBD7EBFAA0F}"/>
              </a:ext>
            </a:extLst>
          </p:cNvPr>
          <p:cNvSpPr/>
          <p:nvPr/>
        </p:nvSpPr>
        <p:spPr>
          <a:xfrm>
            <a:off x="3763108" y="2760784"/>
            <a:ext cx="3903785"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D446CAB3-63F9-4C72-9FB4-EFB099C2666B}"/>
              </a:ext>
            </a:extLst>
          </p:cNvPr>
          <p:cNvSpPr/>
          <p:nvPr/>
        </p:nvSpPr>
        <p:spPr>
          <a:xfrm>
            <a:off x="7666894" y="2760783"/>
            <a:ext cx="923746" cy="900907"/>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7" name="Straight Connector 6">
            <a:extLst>
              <a:ext uri="{FF2B5EF4-FFF2-40B4-BE49-F238E27FC236}">
                <a16:creationId xmlns:a16="http://schemas.microsoft.com/office/drawing/2014/main" id="{523F2074-8743-4A6C-A944-E11026AC5344}"/>
              </a:ext>
            </a:extLst>
          </p:cNvPr>
          <p:cNvCxnSpPr>
            <a:cxnSpLocks/>
            <a:endCxn id="6" idx="2"/>
          </p:cNvCxnSpPr>
          <p:nvPr/>
        </p:nvCxnSpPr>
        <p:spPr>
          <a:xfrm flipV="1">
            <a:off x="4771141" y="3661691"/>
            <a:ext cx="943860" cy="413004"/>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AD622B3D-4024-4047-BFC7-A47C99C18BD4}"/>
              </a:ext>
            </a:extLst>
          </p:cNvPr>
          <p:cNvSpPr txBox="1"/>
          <p:nvPr/>
        </p:nvSpPr>
        <p:spPr>
          <a:xfrm>
            <a:off x="3994110" y="4193266"/>
            <a:ext cx="1554061" cy="369332"/>
          </a:xfrm>
          <a:prstGeom prst="rect">
            <a:avLst/>
          </a:prstGeom>
          <a:noFill/>
        </p:spPr>
        <p:txBody>
          <a:bodyPr wrap="square" rtlCol="0">
            <a:spAutoFit/>
          </a:bodyPr>
          <a:lstStyle/>
          <a:p>
            <a:r>
              <a:rPr lang="en-SG" dirty="0">
                <a:latin typeface="Bodoni MT" panose="02070603080606020203" pitchFamily="18" charset="0"/>
              </a:rPr>
              <a:t>Training set</a:t>
            </a:r>
          </a:p>
        </p:txBody>
      </p:sp>
      <p:cxnSp>
        <p:nvCxnSpPr>
          <p:cNvPr id="11" name="Straight Connector 10">
            <a:extLst>
              <a:ext uri="{FF2B5EF4-FFF2-40B4-BE49-F238E27FC236}">
                <a16:creationId xmlns:a16="http://schemas.microsoft.com/office/drawing/2014/main" id="{93B8E79D-5723-4733-8DC0-7CE889ADAF83}"/>
              </a:ext>
            </a:extLst>
          </p:cNvPr>
          <p:cNvCxnSpPr>
            <a:stCxn id="15" idx="2"/>
          </p:cNvCxnSpPr>
          <p:nvPr/>
        </p:nvCxnSpPr>
        <p:spPr>
          <a:xfrm>
            <a:off x="8128767" y="3661690"/>
            <a:ext cx="582096" cy="543875"/>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D5ADB4C3-9ED0-4BA9-8CB3-6F797356474A}"/>
              </a:ext>
            </a:extLst>
          </p:cNvPr>
          <p:cNvSpPr txBox="1"/>
          <p:nvPr/>
        </p:nvSpPr>
        <p:spPr>
          <a:xfrm>
            <a:off x="8358862" y="4261536"/>
            <a:ext cx="1554061" cy="369332"/>
          </a:xfrm>
          <a:prstGeom prst="rect">
            <a:avLst/>
          </a:prstGeom>
          <a:noFill/>
        </p:spPr>
        <p:txBody>
          <a:bodyPr wrap="square" rtlCol="0">
            <a:spAutoFit/>
          </a:bodyPr>
          <a:lstStyle/>
          <a:p>
            <a:r>
              <a:rPr lang="en-SG" dirty="0">
                <a:latin typeface="Bodoni MT" panose="02070603080606020203" pitchFamily="18" charset="0"/>
              </a:rPr>
              <a:t>Test set</a:t>
            </a:r>
          </a:p>
        </p:txBody>
      </p:sp>
    </p:spTree>
    <p:extLst>
      <p:ext uri="{BB962C8B-B14F-4D97-AF65-F5344CB8AC3E}">
        <p14:creationId xmlns:p14="http://schemas.microsoft.com/office/powerpoint/2010/main" val="1489315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00169 -0.16111 L 0 0 Z " pathEditMode="relative" ptsTypes="AAA">
                                      <p:cBhvr>
                                        <p:cTn id="6" dur="750" fill="hold"/>
                                        <p:tgtEl>
                                          <p:spTgt spid="3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00169 -0.16111 L 0 0 Z " pathEditMode="relative" ptsTypes="AAA">
                                      <p:cBhvr>
                                        <p:cTn id="8" dur="750" fill="hold"/>
                                        <p:tgtEl>
                                          <p:spTgt spid="4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1435100" y="5531776"/>
            <a:ext cx="13627100" cy="120317"/>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93715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4871202" cy="900907"/>
          </a:xfrm>
        </p:spPr>
        <p:txBody>
          <a:bodyPr>
            <a:normAutofit fontScale="90000"/>
          </a:bodyPr>
          <a:lstStyle/>
          <a:p>
            <a:r>
              <a:rPr lang="en-US" sz="4000" dirty="0">
                <a:latin typeface="Bodoni MT" panose="02070603080606020203" pitchFamily="18" charset="0"/>
              </a:rPr>
              <a:t>K-Fold Cross Validation</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sp>
        <p:nvSpPr>
          <p:cNvPr id="13" name="Rectangle 12">
            <a:extLst>
              <a:ext uri="{FF2B5EF4-FFF2-40B4-BE49-F238E27FC236}">
                <a16:creationId xmlns:a16="http://schemas.microsoft.com/office/drawing/2014/main" id="{6B15FBAE-E0E8-41D6-92FB-A5C3111C7809}"/>
              </a:ext>
            </a:extLst>
          </p:cNvPr>
          <p:cNvSpPr/>
          <p:nvPr/>
        </p:nvSpPr>
        <p:spPr>
          <a:xfrm>
            <a:off x="3763108" y="2760784"/>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8CDEA386-B5D0-442F-BEFB-23DD5BC7201E}"/>
              </a:ext>
            </a:extLst>
          </p:cNvPr>
          <p:cNvSpPr/>
          <p:nvPr/>
        </p:nvSpPr>
        <p:spPr>
          <a:xfrm>
            <a:off x="7406083" y="2765866"/>
            <a:ext cx="923746" cy="89582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13B59EC5-95C1-4E72-8D2A-2550DF4055CD}"/>
              </a:ext>
            </a:extLst>
          </p:cNvPr>
          <p:cNvSpPr/>
          <p:nvPr/>
        </p:nvSpPr>
        <p:spPr>
          <a:xfrm>
            <a:off x="4686855" y="2760782"/>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CABAC1F2-A2E3-4516-8512-0121C0620556}"/>
              </a:ext>
            </a:extLst>
          </p:cNvPr>
          <p:cNvSpPr/>
          <p:nvPr/>
        </p:nvSpPr>
        <p:spPr>
          <a:xfrm>
            <a:off x="5584595" y="2760782"/>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4D41C717-29BB-4FAC-83BA-3E3716D2BCE5}"/>
              </a:ext>
            </a:extLst>
          </p:cNvPr>
          <p:cNvSpPr/>
          <p:nvPr/>
        </p:nvSpPr>
        <p:spPr>
          <a:xfrm>
            <a:off x="6495339" y="2760782"/>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 name="Straight Connector 5">
            <a:extLst>
              <a:ext uri="{FF2B5EF4-FFF2-40B4-BE49-F238E27FC236}">
                <a16:creationId xmlns:a16="http://schemas.microsoft.com/office/drawing/2014/main" id="{D5C35482-7713-4E38-A838-9F0B16CF1465}"/>
              </a:ext>
            </a:extLst>
          </p:cNvPr>
          <p:cNvCxnSpPr>
            <a:cxnSpLocks/>
            <a:endCxn id="13" idx="2"/>
          </p:cNvCxnSpPr>
          <p:nvPr/>
        </p:nvCxnSpPr>
        <p:spPr>
          <a:xfrm flipV="1">
            <a:off x="3910664" y="3661691"/>
            <a:ext cx="314318" cy="479887"/>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F5911817-5F62-4989-B5C7-22AF61AEC6B8}"/>
              </a:ext>
            </a:extLst>
          </p:cNvPr>
          <p:cNvSpPr txBox="1"/>
          <p:nvPr/>
        </p:nvSpPr>
        <p:spPr>
          <a:xfrm>
            <a:off x="3228259" y="4207052"/>
            <a:ext cx="1554061" cy="369332"/>
          </a:xfrm>
          <a:prstGeom prst="rect">
            <a:avLst/>
          </a:prstGeom>
          <a:noFill/>
        </p:spPr>
        <p:txBody>
          <a:bodyPr wrap="square" rtlCol="0">
            <a:spAutoFit/>
          </a:bodyPr>
          <a:lstStyle/>
          <a:p>
            <a:r>
              <a:rPr lang="en-SG" dirty="0">
                <a:latin typeface="Bodoni MT" panose="02070603080606020203" pitchFamily="18" charset="0"/>
              </a:rPr>
              <a:t>Training set</a:t>
            </a:r>
          </a:p>
        </p:txBody>
      </p:sp>
      <p:cxnSp>
        <p:nvCxnSpPr>
          <p:cNvPr id="9" name="Straight Connector 8">
            <a:extLst>
              <a:ext uri="{FF2B5EF4-FFF2-40B4-BE49-F238E27FC236}">
                <a16:creationId xmlns:a16="http://schemas.microsoft.com/office/drawing/2014/main" id="{3E933D66-0902-46C4-B8DC-2F94BE7091F0}"/>
              </a:ext>
            </a:extLst>
          </p:cNvPr>
          <p:cNvCxnSpPr>
            <a:stCxn id="14" idx="2"/>
          </p:cNvCxnSpPr>
          <p:nvPr/>
        </p:nvCxnSpPr>
        <p:spPr>
          <a:xfrm>
            <a:off x="7867956" y="3661689"/>
            <a:ext cx="329560" cy="346698"/>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35C8E80-F538-49E5-A609-3FDAC0488A07}"/>
              </a:ext>
            </a:extLst>
          </p:cNvPr>
          <p:cNvSpPr txBox="1"/>
          <p:nvPr/>
        </p:nvSpPr>
        <p:spPr>
          <a:xfrm>
            <a:off x="7691183" y="4141578"/>
            <a:ext cx="1012666" cy="369332"/>
          </a:xfrm>
          <a:prstGeom prst="rect">
            <a:avLst/>
          </a:prstGeom>
          <a:noFill/>
        </p:spPr>
        <p:txBody>
          <a:bodyPr wrap="square" rtlCol="0">
            <a:spAutoFit/>
          </a:bodyPr>
          <a:lstStyle/>
          <a:p>
            <a:r>
              <a:rPr lang="en-SG" dirty="0">
                <a:latin typeface="Bodoni MT" panose="02070603080606020203" pitchFamily="18" charset="0"/>
              </a:rPr>
              <a:t>Test set</a:t>
            </a:r>
          </a:p>
        </p:txBody>
      </p:sp>
    </p:spTree>
    <p:extLst>
      <p:ext uri="{BB962C8B-B14F-4D97-AF65-F5344CB8AC3E}">
        <p14:creationId xmlns:p14="http://schemas.microsoft.com/office/powerpoint/2010/main" val="12114790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1435100" y="5531776"/>
            <a:ext cx="13627100" cy="120317"/>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93715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4871202" cy="900907"/>
          </a:xfrm>
        </p:spPr>
        <p:txBody>
          <a:bodyPr>
            <a:normAutofit fontScale="90000"/>
          </a:bodyPr>
          <a:lstStyle/>
          <a:p>
            <a:r>
              <a:rPr lang="en-US" sz="4000" dirty="0">
                <a:latin typeface="Bodoni MT" panose="02070603080606020203" pitchFamily="18" charset="0"/>
              </a:rPr>
              <a:t>K-Fold Cross Validation</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sp>
        <p:nvSpPr>
          <p:cNvPr id="13" name="Rectangle 12">
            <a:extLst>
              <a:ext uri="{FF2B5EF4-FFF2-40B4-BE49-F238E27FC236}">
                <a16:creationId xmlns:a16="http://schemas.microsoft.com/office/drawing/2014/main" id="{6B15FBAE-E0E8-41D6-92FB-A5C3111C7809}"/>
              </a:ext>
            </a:extLst>
          </p:cNvPr>
          <p:cNvSpPr/>
          <p:nvPr/>
        </p:nvSpPr>
        <p:spPr>
          <a:xfrm>
            <a:off x="3763108" y="2760784"/>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8CDEA386-B5D0-442F-BEFB-23DD5BC7201E}"/>
              </a:ext>
            </a:extLst>
          </p:cNvPr>
          <p:cNvSpPr/>
          <p:nvPr/>
        </p:nvSpPr>
        <p:spPr>
          <a:xfrm>
            <a:off x="6519120" y="2760782"/>
            <a:ext cx="923746" cy="89582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13B59EC5-95C1-4E72-8D2A-2550DF4055CD}"/>
              </a:ext>
            </a:extLst>
          </p:cNvPr>
          <p:cNvSpPr/>
          <p:nvPr/>
        </p:nvSpPr>
        <p:spPr>
          <a:xfrm>
            <a:off x="4686855" y="2760782"/>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CABAC1F2-A2E3-4516-8512-0121C0620556}"/>
              </a:ext>
            </a:extLst>
          </p:cNvPr>
          <p:cNvSpPr/>
          <p:nvPr/>
        </p:nvSpPr>
        <p:spPr>
          <a:xfrm>
            <a:off x="5584595" y="2760782"/>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4D41C717-29BB-4FAC-83BA-3E3716D2BCE5}"/>
              </a:ext>
            </a:extLst>
          </p:cNvPr>
          <p:cNvSpPr/>
          <p:nvPr/>
        </p:nvSpPr>
        <p:spPr>
          <a:xfrm>
            <a:off x="7438847" y="2760782"/>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 name="Straight Connector 5">
            <a:extLst>
              <a:ext uri="{FF2B5EF4-FFF2-40B4-BE49-F238E27FC236}">
                <a16:creationId xmlns:a16="http://schemas.microsoft.com/office/drawing/2014/main" id="{D5C35482-7713-4E38-A838-9F0B16CF1465}"/>
              </a:ext>
            </a:extLst>
          </p:cNvPr>
          <p:cNvCxnSpPr>
            <a:cxnSpLocks/>
            <a:endCxn id="13" idx="2"/>
          </p:cNvCxnSpPr>
          <p:nvPr/>
        </p:nvCxnSpPr>
        <p:spPr>
          <a:xfrm flipV="1">
            <a:off x="3910664" y="3661691"/>
            <a:ext cx="314318" cy="479887"/>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F5911817-5F62-4989-B5C7-22AF61AEC6B8}"/>
              </a:ext>
            </a:extLst>
          </p:cNvPr>
          <p:cNvSpPr txBox="1"/>
          <p:nvPr/>
        </p:nvSpPr>
        <p:spPr>
          <a:xfrm>
            <a:off x="3228259" y="4207052"/>
            <a:ext cx="1554061" cy="369332"/>
          </a:xfrm>
          <a:prstGeom prst="rect">
            <a:avLst/>
          </a:prstGeom>
          <a:noFill/>
        </p:spPr>
        <p:txBody>
          <a:bodyPr wrap="square" rtlCol="0">
            <a:spAutoFit/>
          </a:bodyPr>
          <a:lstStyle/>
          <a:p>
            <a:r>
              <a:rPr lang="en-SG" dirty="0">
                <a:latin typeface="Bodoni MT" panose="02070603080606020203" pitchFamily="18" charset="0"/>
              </a:rPr>
              <a:t>Training set</a:t>
            </a:r>
          </a:p>
        </p:txBody>
      </p:sp>
      <p:cxnSp>
        <p:nvCxnSpPr>
          <p:cNvPr id="9" name="Straight Connector 8">
            <a:extLst>
              <a:ext uri="{FF2B5EF4-FFF2-40B4-BE49-F238E27FC236}">
                <a16:creationId xmlns:a16="http://schemas.microsoft.com/office/drawing/2014/main" id="{3E933D66-0902-46C4-B8DC-2F94BE7091F0}"/>
              </a:ext>
            </a:extLst>
          </p:cNvPr>
          <p:cNvCxnSpPr>
            <a:cxnSpLocks/>
            <a:stCxn id="14" idx="2"/>
            <a:endCxn id="24" idx="1"/>
          </p:cNvCxnSpPr>
          <p:nvPr/>
        </p:nvCxnSpPr>
        <p:spPr>
          <a:xfrm>
            <a:off x="6980993" y="3656605"/>
            <a:ext cx="710190" cy="669639"/>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35C8E80-F538-49E5-A609-3FDAC0488A07}"/>
              </a:ext>
            </a:extLst>
          </p:cNvPr>
          <p:cNvSpPr txBox="1"/>
          <p:nvPr/>
        </p:nvSpPr>
        <p:spPr>
          <a:xfrm>
            <a:off x="7691183" y="4141578"/>
            <a:ext cx="1012666" cy="369332"/>
          </a:xfrm>
          <a:prstGeom prst="rect">
            <a:avLst/>
          </a:prstGeom>
          <a:noFill/>
        </p:spPr>
        <p:txBody>
          <a:bodyPr wrap="square" rtlCol="0">
            <a:spAutoFit/>
          </a:bodyPr>
          <a:lstStyle/>
          <a:p>
            <a:r>
              <a:rPr lang="en-SG" dirty="0">
                <a:latin typeface="Bodoni MT" panose="02070603080606020203" pitchFamily="18" charset="0"/>
              </a:rPr>
              <a:t>Test set</a:t>
            </a:r>
          </a:p>
        </p:txBody>
      </p:sp>
    </p:spTree>
    <p:extLst>
      <p:ext uri="{BB962C8B-B14F-4D97-AF65-F5344CB8AC3E}">
        <p14:creationId xmlns:p14="http://schemas.microsoft.com/office/powerpoint/2010/main" val="42731070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1435100" y="5531776"/>
            <a:ext cx="13627100" cy="120317"/>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93715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4871202" cy="900907"/>
          </a:xfrm>
        </p:spPr>
        <p:txBody>
          <a:bodyPr>
            <a:normAutofit fontScale="90000"/>
          </a:bodyPr>
          <a:lstStyle/>
          <a:p>
            <a:r>
              <a:rPr lang="en-US" sz="4000" dirty="0">
                <a:latin typeface="Bodoni MT" panose="02070603080606020203" pitchFamily="18" charset="0"/>
              </a:rPr>
              <a:t>K-Fold Cross Validation</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sp>
        <p:nvSpPr>
          <p:cNvPr id="13" name="Rectangle 12">
            <a:extLst>
              <a:ext uri="{FF2B5EF4-FFF2-40B4-BE49-F238E27FC236}">
                <a16:creationId xmlns:a16="http://schemas.microsoft.com/office/drawing/2014/main" id="{6B15FBAE-E0E8-41D6-92FB-A5C3111C7809}"/>
              </a:ext>
            </a:extLst>
          </p:cNvPr>
          <p:cNvSpPr/>
          <p:nvPr/>
        </p:nvSpPr>
        <p:spPr>
          <a:xfrm>
            <a:off x="3763108" y="2760784"/>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8CDEA386-B5D0-442F-BEFB-23DD5BC7201E}"/>
              </a:ext>
            </a:extLst>
          </p:cNvPr>
          <p:cNvSpPr/>
          <p:nvPr/>
        </p:nvSpPr>
        <p:spPr>
          <a:xfrm>
            <a:off x="5609796" y="2765866"/>
            <a:ext cx="923746" cy="89582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13B59EC5-95C1-4E72-8D2A-2550DF4055CD}"/>
              </a:ext>
            </a:extLst>
          </p:cNvPr>
          <p:cNvSpPr/>
          <p:nvPr/>
        </p:nvSpPr>
        <p:spPr>
          <a:xfrm>
            <a:off x="4686855" y="2760782"/>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CABAC1F2-A2E3-4516-8512-0121C0620556}"/>
              </a:ext>
            </a:extLst>
          </p:cNvPr>
          <p:cNvSpPr/>
          <p:nvPr/>
        </p:nvSpPr>
        <p:spPr>
          <a:xfrm>
            <a:off x="6533823" y="2760782"/>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4D41C717-29BB-4FAC-83BA-3E3716D2BCE5}"/>
              </a:ext>
            </a:extLst>
          </p:cNvPr>
          <p:cNvSpPr/>
          <p:nvPr/>
        </p:nvSpPr>
        <p:spPr>
          <a:xfrm>
            <a:off x="7457570" y="2763324"/>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 name="Straight Connector 5">
            <a:extLst>
              <a:ext uri="{FF2B5EF4-FFF2-40B4-BE49-F238E27FC236}">
                <a16:creationId xmlns:a16="http://schemas.microsoft.com/office/drawing/2014/main" id="{D5C35482-7713-4E38-A838-9F0B16CF1465}"/>
              </a:ext>
            </a:extLst>
          </p:cNvPr>
          <p:cNvCxnSpPr>
            <a:cxnSpLocks/>
            <a:endCxn id="13" idx="2"/>
          </p:cNvCxnSpPr>
          <p:nvPr/>
        </p:nvCxnSpPr>
        <p:spPr>
          <a:xfrm flipV="1">
            <a:off x="3910664" y="3661691"/>
            <a:ext cx="314318" cy="479887"/>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F5911817-5F62-4989-B5C7-22AF61AEC6B8}"/>
              </a:ext>
            </a:extLst>
          </p:cNvPr>
          <p:cNvSpPr txBox="1"/>
          <p:nvPr/>
        </p:nvSpPr>
        <p:spPr>
          <a:xfrm>
            <a:off x="3228259" y="4207052"/>
            <a:ext cx="1554061" cy="369332"/>
          </a:xfrm>
          <a:prstGeom prst="rect">
            <a:avLst/>
          </a:prstGeom>
          <a:noFill/>
        </p:spPr>
        <p:txBody>
          <a:bodyPr wrap="square" rtlCol="0">
            <a:spAutoFit/>
          </a:bodyPr>
          <a:lstStyle/>
          <a:p>
            <a:r>
              <a:rPr lang="en-SG" dirty="0">
                <a:latin typeface="Bodoni MT" panose="02070603080606020203" pitchFamily="18" charset="0"/>
              </a:rPr>
              <a:t>Training set</a:t>
            </a:r>
          </a:p>
        </p:txBody>
      </p:sp>
      <p:cxnSp>
        <p:nvCxnSpPr>
          <p:cNvPr id="9" name="Straight Connector 8">
            <a:extLst>
              <a:ext uri="{FF2B5EF4-FFF2-40B4-BE49-F238E27FC236}">
                <a16:creationId xmlns:a16="http://schemas.microsoft.com/office/drawing/2014/main" id="{3E933D66-0902-46C4-B8DC-2F94BE7091F0}"/>
              </a:ext>
            </a:extLst>
          </p:cNvPr>
          <p:cNvCxnSpPr>
            <a:cxnSpLocks/>
            <a:stCxn id="14" idx="2"/>
            <a:endCxn id="24" idx="1"/>
          </p:cNvCxnSpPr>
          <p:nvPr/>
        </p:nvCxnSpPr>
        <p:spPr>
          <a:xfrm>
            <a:off x="6071669" y="3661689"/>
            <a:ext cx="1619514" cy="664555"/>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35C8E80-F538-49E5-A609-3FDAC0488A07}"/>
              </a:ext>
            </a:extLst>
          </p:cNvPr>
          <p:cNvSpPr txBox="1"/>
          <p:nvPr/>
        </p:nvSpPr>
        <p:spPr>
          <a:xfrm>
            <a:off x="7691183" y="4141578"/>
            <a:ext cx="1012666" cy="369332"/>
          </a:xfrm>
          <a:prstGeom prst="rect">
            <a:avLst/>
          </a:prstGeom>
          <a:noFill/>
        </p:spPr>
        <p:txBody>
          <a:bodyPr wrap="square" rtlCol="0">
            <a:spAutoFit/>
          </a:bodyPr>
          <a:lstStyle/>
          <a:p>
            <a:r>
              <a:rPr lang="en-SG" dirty="0">
                <a:latin typeface="Bodoni MT" panose="02070603080606020203" pitchFamily="18" charset="0"/>
              </a:rPr>
              <a:t>Test set</a:t>
            </a:r>
          </a:p>
        </p:txBody>
      </p:sp>
    </p:spTree>
    <p:extLst>
      <p:ext uri="{BB962C8B-B14F-4D97-AF65-F5344CB8AC3E}">
        <p14:creationId xmlns:p14="http://schemas.microsoft.com/office/powerpoint/2010/main" val="32846896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1435100" y="5531776"/>
            <a:ext cx="13627100" cy="120317"/>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93715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4871202" cy="900907"/>
          </a:xfrm>
        </p:spPr>
        <p:txBody>
          <a:bodyPr>
            <a:normAutofit fontScale="90000"/>
          </a:bodyPr>
          <a:lstStyle/>
          <a:p>
            <a:r>
              <a:rPr lang="en-US" sz="4000" dirty="0">
                <a:latin typeface="Bodoni MT" panose="02070603080606020203" pitchFamily="18" charset="0"/>
              </a:rPr>
              <a:t>K-Fold Cross Validation</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sp>
        <p:nvSpPr>
          <p:cNvPr id="13" name="Rectangle 12">
            <a:extLst>
              <a:ext uri="{FF2B5EF4-FFF2-40B4-BE49-F238E27FC236}">
                <a16:creationId xmlns:a16="http://schemas.microsoft.com/office/drawing/2014/main" id="{6B15FBAE-E0E8-41D6-92FB-A5C3111C7809}"/>
              </a:ext>
            </a:extLst>
          </p:cNvPr>
          <p:cNvSpPr/>
          <p:nvPr/>
        </p:nvSpPr>
        <p:spPr>
          <a:xfrm>
            <a:off x="3763108" y="2760784"/>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8CDEA386-B5D0-442F-BEFB-23DD5BC7201E}"/>
              </a:ext>
            </a:extLst>
          </p:cNvPr>
          <p:cNvSpPr/>
          <p:nvPr/>
        </p:nvSpPr>
        <p:spPr>
          <a:xfrm>
            <a:off x="4686593" y="2760782"/>
            <a:ext cx="923746" cy="89582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13B59EC5-95C1-4E72-8D2A-2550DF4055CD}"/>
              </a:ext>
            </a:extLst>
          </p:cNvPr>
          <p:cNvSpPr/>
          <p:nvPr/>
        </p:nvSpPr>
        <p:spPr>
          <a:xfrm>
            <a:off x="5610339" y="2759773"/>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CABAC1F2-A2E3-4516-8512-0121C0620556}"/>
              </a:ext>
            </a:extLst>
          </p:cNvPr>
          <p:cNvSpPr/>
          <p:nvPr/>
        </p:nvSpPr>
        <p:spPr>
          <a:xfrm>
            <a:off x="6533823" y="2757764"/>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4D41C717-29BB-4FAC-83BA-3E3716D2BCE5}"/>
              </a:ext>
            </a:extLst>
          </p:cNvPr>
          <p:cNvSpPr/>
          <p:nvPr/>
        </p:nvSpPr>
        <p:spPr>
          <a:xfrm>
            <a:off x="7457570" y="2757288"/>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 name="Straight Connector 5">
            <a:extLst>
              <a:ext uri="{FF2B5EF4-FFF2-40B4-BE49-F238E27FC236}">
                <a16:creationId xmlns:a16="http://schemas.microsoft.com/office/drawing/2014/main" id="{D5C35482-7713-4E38-A838-9F0B16CF1465}"/>
              </a:ext>
            </a:extLst>
          </p:cNvPr>
          <p:cNvCxnSpPr>
            <a:cxnSpLocks/>
            <a:endCxn id="13" idx="2"/>
          </p:cNvCxnSpPr>
          <p:nvPr/>
        </p:nvCxnSpPr>
        <p:spPr>
          <a:xfrm flipV="1">
            <a:off x="3910664" y="3661691"/>
            <a:ext cx="314318" cy="479887"/>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F5911817-5F62-4989-B5C7-22AF61AEC6B8}"/>
              </a:ext>
            </a:extLst>
          </p:cNvPr>
          <p:cNvSpPr txBox="1"/>
          <p:nvPr/>
        </p:nvSpPr>
        <p:spPr>
          <a:xfrm>
            <a:off x="3228259" y="4207052"/>
            <a:ext cx="1554061" cy="369332"/>
          </a:xfrm>
          <a:prstGeom prst="rect">
            <a:avLst/>
          </a:prstGeom>
          <a:noFill/>
        </p:spPr>
        <p:txBody>
          <a:bodyPr wrap="square" rtlCol="0">
            <a:spAutoFit/>
          </a:bodyPr>
          <a:lstStyle/>
          <a:p>
            <a:r>
              <a:rPr lang="en-SG" dirty="0">
                <a:latin typeface="Bodoni MT" panose="02070603080606020203" pitchFamily="18" charset="0"/>
              </a:rPr>
              <a:t>Training set</a:t>
            </a:r>
          </a:p>
        </p:txBody>
      </p:sp>
      <p:cxnSp>
        <p:nvCxnSpPr>
          <p:cNvPr id="9" name="Straight Connector 8">
            <a:extLst>
              <a:ext uri="{FF2B5EF4-FFF2-40B4-BE49-F238E27FC236}">
                <a16:creationId xmlns:a16="http://schemas.microsoft.com/office/drawing/2014/main" id="{3E933D66-0902-46C4-B8DC-2F94BE7091F0}"/>
              </a:ext>
            </a:extLst>
          </p:cNvPr>
          <p:cNvCxnSpPr>
            <a:cxnSpLocks/>
            <a:stCxn id="14" idx="2"/>
            <a:endCxn id="24" idx="1"/>
          </p:cNvCxnSpPr>
          <p:nvPr/>
        </p:nvCxnSpPr>
        <p:spPr>
          <a:xfrm>
            <a:off x="5148466" y="3656605"/>
            <a:ext cx="2542717" cy="669639"/>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35C8E80-F538-49E5-A609-3FDAC0488A07}"/>
              </a:ext>
            </a:extLst>
          </p:cNvPr>
          <p:cNvSpPr txBox="1"/>
          <p:nvPr/>
        </p:nvSpPr>
        <p:spPr>
          <a:xfrm>
            <a:off x="7691183" y="4141578"/>
            <a:ext cx="1012666" cy="369332"/>
          </a:xfrm>
          <a:prstGeom prst="rect">
            <a:avLst/>
          </a:prstGeom>
          <a:noFill/>
        </p:spPr>
        <p:txBody>
          <a:bodyPr wrap="square" rtlCol="0">
            <a:spAutoFit/>
          </a:bodyPr>
          <a:lstStyle/>
          <a:p>
            <a:r>
              <a:rPr lang="en-SG" dirty="0">
                <a:latin typeface="Bodoni MT" panose="02070603080606020203" pitchFamily="18" charset="0"/>
              </a:rPr>
              <a:t>Test set</a:t>
            </a:r>
          </a:p>
        </p:txBody>
      </p:sp>
    </p:spTree>
    <p:extLst>
      <p:ext uri="{BB962C8B-B14F-4D97-AF65-F5344CB8AC3E}">
        <p14:creationId xmlns:p14="http://schemas.microsoft.com/office/powerpoint/2010/main" val="35900856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1435100" y="5531776"/>
            <a:ext cx="13627100" cy="120317"/>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93715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4871202" cy="900907"/>
          </a:xfrm>
        </p:spPr>
        <p:txBody>
          <a:bodyPr>
            <a:normAutofit fontScale="90000"/>
          </a:bodyPr>
          <a:lstStyle/>
          <a:p>
            <a:r>
              <a:rPr lang="en-US" sz="4000" dirty="0">
                <a:latin typeface="Bodoni MT" panose="02070603080606020203" pitchFamily="18" charset="0"/>
              </a:rPr>
              <a:t>K-Fold Cross Validation</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09563" y="6051528"/>
            <a:ext cx="329392" cy="329392"/>
          </a:xfrm>
          <a:prstGeom prst="rect">
            <a:avLst/>
          </a:prstGeom>
        </p:spPr>
      </p:pic>
      <p:sp>
        <p:nvSpPr>
          <p:cNvPr id="13" name="Rectangle 12">
            <a:extLst>
              <a:ext uri="{FF2B5EF4-FFF2-40B4-BE49-F238E27FC236}">
                <a16:creationId xmlns:a16="http://schemas.microsoft.com/office/drawing/2014/main" id="{6B15FBAE-E0E8-41D6-92FB-A5C3111C7809}"/>
              </a:ext>
            </a:extLst>
          </p:cNvPr>
          <p:cNvSpPr/>
          <p:nvPr/>
        </p:nvSpPr>
        <p:spPr>
          <a:xfrm>
            <a:off x="4686724" y="2753213"/>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8CDEA386-B5D0-442F-BEFB-23DD5BC7201E}"/>
              </a:ext>
            </a:extLst>
          </p:cNvPr>
          <p:cNvSpPr/>
          <p:nvPr/>
        </p:nvSpPr>
        <p:spPr>
          <a:xfrm>
            <a:off x="3756749" y="2755755"/>
            <a:ext cx="923746" cy="89582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13B59EC5-95C1-4E72-8D2A-2550DF4055CD}"/>
              </a:ext>
            </a:extLst>
          </p:cNvPr>
          <p:cNvSpPr/>
          <p:nvPr/>
        </p:nvSpPr>
        <p:spPr>
          <a:xfrm>
            <a:off x="5610274" y="2753845"/>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CABAC1F2-A2E3-4516-8512-0121C0620556}"/>
              </a:ext>
            </a:extLst>
          </p:cNvPr>
          <p:cNvSpPr/>
          <p:nvPr/>
        </p:nvSpPr>
        <p:spPr>
          <a:xfrm>
            <a:off x="6533823" y="2755066"/>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4D41C717-29BB-4FAC-83BA-3E3716D2BCE5}"/>
              </a:ext>
            </a:extLst>
          </p:cNvPr>
          <p:cNvSpPr/>
          <p:nvPr/>
        </p:nvSpPr>
        <p:spPr>
          <a:xfrm>
            <a:off x="7457570" y="2754750"/>
            <a:ext cx="923747" cy="9009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 name="Straight Connector 5">
            <a:extLst>
              <a:ext uri="{FF2B5EF4-FFF2-40B4-BE49-F238E27FC236}">
                <a16:creationId xmlns:a16="http://schemas.microsoft.com/office/drawing/2014/main" id="{D5C35482-7713-4E38-A838-9F0B16CF1465}"/>
              </a:ext>
            </a:extLst>
          </p:cNvPr>
          <p:cNvCxnSpPr>
            <a:cxnSpLocks/>
            <a:stCxn id="20" idx="0"/>
            <a:endCxn id="13" idx="2"/>
          </p:cNvCxnSpPr>
          <p:nvPr/>
        </p:nvCxnSpPr>
        <p:spPr>
          <a:xfrm flipV="1">
            <a:off x="4005290" y="3654120"/>
            <a:ext cx="1143308" cy="552932"/>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F5911817-5F62-4989-B5C7-22AF61AEC6B8}"/>
              </a:ext>
            </a:extLst>
          </p:cNvPr>
          <p:cNvSpPr txBox="1"/>
          <p:nvPr/>
        </p:nvSpPr>
        <p:spPr>
          <a:xfrm>
            <a:off x="3228259" y="4207052"/>
            <a:ext cx="1554061" cy="369332"/>
          </a:xfrm>
          <a:prstGeom prst="rect">
            <a:avLst/>
          </a:prstGeom>
          <a:noFill/>
        </p:spPr>
        <p:txBody>
          <a:bodyPr wrap="square" rtlCol="0">
            <a:spAutoFit/>
          </a:bodyPr>
          <a:lstStyle/>
          <a:p>
            <a:r>
              <a:rPr lang="en-SG" dirty="0">
                <a:latin typeface="Bodoni MT" panose="02070603080606020203" pitchFamily="18" charset="0"/>
              </a:rPr>
              <a:t>Training set</a:t>
            </a:r>
          </a:p>
        </p:txBody>
      </p:sp>
      <p:cxnSp>
        <p:nvCxnSpPr>
          <p:cNvPr id="9" name="Straight Connector 8">
            <a:extLst>
              <a:ext uri="{FF2B5EF4-FFF2-40B4-BE49-F238E27FC236}">
                <a16:creationId xmlns:a16="http://schemas.microsoft.com/office/drawing/2014/main" id="{3E933D66-0902-46C4-B8DC-2F94BE7091F0}"/>
              </a:ext>
            </a:extLst>
          </p:cNvPr>
          <p:cNvCxnSpPr>
            <a:cxnSpLocks/>
            <a:stCxn id="14" idx="2"/>
            <a:endCxn id="24" idx="1"/>
          </p:cNvCxnSpPr>
          <p:nvPr/>
        </p:nvCxnSpPr>
        <p:spPr>
          <a:xfrm>
            <a:off x="4218622" y="3651578"/>
            <a:ext cx="3472561" cy="674666"/>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35C8E80-F538-49E5-A609-3FDAC0488A07}"/>
              </a:ext>
            </a:extLst>
          </p:cNvPr>
          <p:cNvSpPr txBox="1"/>
          <p:nvPr/>
        </p:nvSpPr>
        <p:spPr>
          <a:xfrm>
            <a:off x="7691183" y="4141578"/>
            <a:ext cx="1012666" cy="369332"/>
          </a:xfrm>
          <a:prstGeom prst="rect">
            <a:avLst/>
          </a:prstGeom>
          <a:noFill/>
        </p:spPr>
        <p:txBody>
          <a:bodyPr wrap="square" rtlCol="0">
            <a:spAutoFit/>
          </a:bodyPr>
          <a:lstStyle/>
          <a:p>
            <a:r>
              <a:rPr lang="en-SG" dirty="0">
                <a:latin typeface="Bodoni MT" panose="02070603080606020203" pitchFamily="18" charset="0"/>
              </a:rPr>
              <a:t>Test set</a:t>
            </a:r>
          </a:p>
        </p:txBody>
      </p:sp>
    </p:spTree>
    <p:extLst>
      <p:ext uri="{BB962C8B-B14F-4D97-AF65-F5344CB8AC3E}">
        <p14:creationId xmlns:p14="http://schemas.microsoft.com/office/powerpoint/2010/main" val="12427741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D1C8C-5512-4DD2-9B76-45B23C7B8E26}"/>
              </a:ext>
            </a:extLst>
          </p:cNvPr>
          <p:cNvPicPr>
            <a:picLocks noChangeAspect="1"/>
          </p:cNvPicPr>
          <p:nvPr/>
        </p:nvPicPr>
        <p:blipFill rotWithShape="1">
          <a:blip r:embed="rId2"/>
          <a:srcRect t="12026" b="13464"/>
          <a:stretch/>
        </p:blipFill>
        <p:spPr>
          <a:xfrm>
            <a:off x="-313508" y="535577"/>
            <a:ext cx="13131302" cy="5503561"/>
          </a:xfrm>
          <a:prstGeom prst="rect">
            <a:avLst/>
          </a:prstGeom>
        </p:spPr>
      </p:pic>
    </p:spTree>
    <p:extLst>
      <p:ext uri="{BB962C8B-B14F-4D97-AF65-F5344CB8AC3E}">
        <p14:creationId xmlns:p14="http://schemas.microsoft.com/office/powerpoint/2010/main" val="1143849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0292FC10-D246-427C-AAD5-36D54A23DAE4}"/>
              </a:ext>
            </a:extLst>
          </p:cNvPr>
          <p:cNvPicPr>
            <a:picLocks noChangeAspect="1"/>
          </p:cNvPicPr>
          <p:nvPr/>
        </p:nvPicPr>
        <p:blipFill rotWithShape="1">
          <a:blip r:embed="rId2">
            <a:extLst>
              <a:ext uri="{28A0092B-C50C-407E-A947-70E740481C1C}">
                <a14:useLocalDpi xmlns:a14="http://schemas.microsoft.com/office/drawing/2010/main" val="0"/>
              </a:ext>
            </a:extLst>
          </a:blip>
          <a:srcRect l="12343" t="12426" r="62951" b="28655"/>
          <a:stretch/>
        </p:blipFill>
        <p:spPr>
          <a:xfrm>
            <a:off x="2767068" y="1377987"/>
            <a:ext cx="2639788" cy="3541029"/>
          </a:xfrm>
          <a:prstGeom prst="rect">
            <a:avLst/>
          </a:prstGeom>
        </p:spPr>
      </p:pic>
      <p:sp>
        <p:nvSpPr>
          <p:cNvPr id="2" name="Rectangle 1">
            <a:extLst>
              <a:ext uri="{FF2B5EF4-FFF2-40B4-BE49-F238E27FC236}">
                <a16:creationId xmlns:a16="http://schemas.microsoft.com/office/drawing/2014/main" id="{123E6A8D-0512-47DF-9191-82647014B54C}"/>
              </a:ext>
            </a:extLst>
          </p:cNvPr>
          <p:cNvSpPr/>
          <p:nvPr/>
        </p:nvSpPr>
        <p:spPr>
          <a:xfrm>
            <a:off x="-1435100" y="5531776"/>
            <a:ext cx="13627100" cy="120317"/>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93715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4871202" cy="900907"/>
          </a:xfrm>
        </p:spPr>
        <p:txBody>
          <a:bodyPr>
            <a:normAutofit fontScale="90000"/>
          </a:bodyPr>
          <a:lstStyle/>
          <a:p>
            <a:r>
              <a:rPr lang="en-US" sz="4000" dirty="0">
                <a:latin typeface="Bodoni MT" panose="02070603080606020203" pitchFamily="18" charset="0"/>
              </a:rPr>
              <a:t>K-Fold Cross Validation</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09563" y="6051528"/>
            <a:ext cx="329392" cy="329392"/>
          </a:xfrm>
          <a:prstGeom prst="rect">
            <a:avLst/>
          </a:prstGeom>
        </p:spPr>
      </p:pic>
      <p:pic>
        <p:nvPicPr>
          <p:cNvPr id="3075" name="Picture 3">
            <a:extLst>
              <a:ext uri="{FF2B5EF4-FFF2-40B4-BE49-F238E27FC236}">
                <a16:creationId xmlns:a16="http://schemas.microsoft.com/office/drawing/2014/main" id="{F8A503D5-C68F-4FFB-84B5-A49E059A70A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0456" t="27169" r="52063" b="5567"/>
          <a:stretch/>
        </p:blipFill>
        <p:spPr bwMode="auto">
          <a:xfrm>
            <a:off x="6785145" y="1351199"/>
            <a:ext cx="2711371" cy="37329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31F962-4853-46F6-9B26-353AD7F30084}"/>
              </a:ext>
            </a:extLst>
          </p:cNvPr>
          <p:cNvSpPr txBox="1"/>
          <p:nvPr/>
        </p:nvSpPr>
        <p:spPr>
          <a:xfrm>
            <a:off x="9880685" y="3059668"/>
            <a:ext cx="1684773" cy="369332"/>
          </a:xfrm>
          <a:prstGeom prst="rect">
            <a:avLst/>
          </a:prstGeom>
          <a:noFill/>
        </p:spPr>
        <p:txBody>
          <a:bodyPr wrap="square" rtlCol="0">
            <a:spAutoFit/>
          </a:bodyPr>
          <a:lstStyle/>
          <a:p>
            <a:r>
              <a:rPr lang="en-SG" dirty="0">
                <a:latin typeface="Bodoni MT" panose="02070603080606020203" pitchFamily="18" charset="0"/>
              </a:rPr>
              <a:t>With K-Fold</a:t>
            </a:r>
          </a:p>
        </p:txBody>
      </p:sp>
      <p:sp>
        <p:nvSpPr>
          <p:cNvPr id="22" name="TextBox 21">
            <a:extLst>
              <a:ext uri="{FF2B5EF4-FFF2-40B4-BE49-F238E27FC236}">
                <a16:creationId xmlns:a16="http://schemas.microsoft.com/office/drawing/2014/main" id="{AE4C3FF7-F7A3-4280-A5B8-0AA291D73ADF}"/>
              </a:ext>
            </a:extLst>
          </p:cNvPr>
          <p:cNvSpPr txBox="1"/>
          <p:nvPr/>
        </p:nvSpPr>
        <p:spPr>
          <a:xfrm>
            <a:off x="1143199" y="3033015"/>
            <a:ext cx="1979789" cy="369332"/>
          </a:xfrm>
          <a:prstGeom prst="rect">
            <a:avLst/>
          </a:prstGeom>
          <a:noFill/>
        </p:spPr>
        <p:txBody>
          <a:bodyPr wrap="square" rtlCol="0">
            <a:spAutoFit/>
          </a:bodyPr>
          <a:lstStyle/>
          <a:p>
            <a:r>
              <a:rPr lang="en-SG" dirty="0">
                <a:latin typeface="Bodoni MT" panose="02070603080606020203" pitchFamily="18" charset="0"/>
              </a:rPr>
              <a:t>Without K-Fold</a:t>
            </a:r>
          </a:p>
        </p:txBody>
      </p:sp>
    </p:spTree>
    <p:extLst>
      <p:ext uri="{BB962C8B-B14F-4D97-AF65-F5344CB8AC3E}">
        <p14:creationId xmlns:p14="http://schemas.microsoft.com/office/powerpoint/2010/main" val="42100217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1435100" y="5531776"/>
            <a:ext cx="13627100" cy="120317"/>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93715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4871202" cy="900907"/>
          </a:xfrm>
        </p:spPr>
        <p:txBody>
          <a:bodyPr>
            <a:normAutofit fontScale="90000"/>
          </a:bodyPr>
          <a:lstStyle/>
          <a:p>
            <a:r>
              <a:rPr lang="en-US" sz="4000" dirty="0">
                <a:latin typeface="Bodoni MT" panose="02070603080606020203" pitchFamily="18" charset="0"/>
              </a:rPr>
              <a:t>K-Fold Cross Validation</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pic>
        <p:nvPicPr>
          <p:cNvPr id="3075" name="Picture 3">
            <a:extLst>
              <a:ext uri="{FF2B5EF4-FFF2-40B4-BE49-F238E27FC236}">
                <a16:creationId xmlns:a16="http://schemas.microsoft.com/office/drawing/2014/main" id="{F8A503D5-C68F-4FFB-84B5-A49E059A7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456" t="59478" r="52063" b="5566"/>
          <a:stretch/>
        </p:blipFill>
        <p:spPr bwMode="auto">
          <a:xfrm>
            <a:off x="3350463" y="1464589"/>
            <a:ext cx="5491073" cy="3928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999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3E6A8D-0512-47DF-9191-82647014B54C}"/>
              </a:ext>
            </a:extLst>
          </p:cNvPr>
          <p:cNvSpPr/>
          <p:nvPr/>
        </p:nvSpPr>
        <p:spPr>
          <a:xfrm>
            <a:off x="-1435100" y="5531776"/>
            <a:ext cx="13627100" cy="120317"/>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EF536D6E-C999-442C-93D8-E773670EB507}"/>
              </a:ext>
            </a:extLst>
          </p:cNvPr>
          <p:cNvSpPr/>
          <p:nvPr/>
        </p:nvSpPr>
        <p:spPr>
          <a:xfrm>
            <a:off x="9371528" y="5531777"/>
            <a:ext cx="1490764" cy="1203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1">
            <a:extLst>
              <a:ext uri="{FF2B5EF4-FFF2-40B4-BE49-F238E27FC236}">
                <a16:creationId xmlns:a16="http://schemas.microsoft.com/office/drawing/2014/main" id="{37808FA2-B0D5-4362-A315-D09145691F88}"/>
              </a:ext>
            </a:extLst>
          </p:cNvPr>
          <p:cNvSpPr>
            <a:spLocks noGrp="1"/>
          </p:cNvSpPr>
          <p:nvPr>
            <p:ph type="title"/>
          </p:nvPr>
        </p:nvSpPr>
        <p:spPr>
          <a:xfrm>
            <a:off x="687387" y="477080"/>
            <a:ext cx="4871202" cy="900907"/>
          </a:xfrm>
        </p:spPr>
        <p:txBody>
          <a:bodyPr>
            <a:normAutofit fontScale="90000"/>
          </a:bodyPr>
          <a:lstStyle/>
          <a:p>
            <a:r>
              <a:rPr lang="en-US" sz="4000" dirty="0">
                <a:latin typeface="Bodoni MT" panose="02070603080606020203" pitchFamily="18" charset="0"/>
              </a:rPr>
              <a:t>K-Fold Cross Validation</a:t>
            </a:r>
            <a:endParaRPr lang="en-SG" sz="4000" dirty="0">
              <a:latin typeface="Bodoni MT" panose="02070603080606020203" pitchFamily="18" charset="0"/>
            </a:endParaRPr>
          </a:p>
        </p:txBody>
      </p:sp>
      <p:sp>
        <p:nvSpPr>
          <p:cNvPr id="30" name="Oval 29">
            <a:extLst>
              <a:ext uri="{FF2B5EF4-FFF2-40B4-BE49-F238E27FC236}">
                <a16:creationId xmlns:a16="http://schemas.microsoft.com/office/drawing/2014/main" id="{6F33D436-058B-48FB-BC0B-1D72005A47FB}"/>
              </a:ext>
            </a:extLst>
          </p:cNvPr>
          <p:cNvSpPr>
            <a:spLocks noChangeAspect="1"/>
          </p:cNvSpPr>
          <p:nvPr/>
        </p:nvSpPr>
        <p:spPr>
          <a:xfrm>
            <a:off x="1760268"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2" name="Oval 31">
            <a:extLst>
              <a:ext uri="{FF2B5EF4-FFF2-40B4-BE49-F238E27FC236}">
                <a16:creationId xmlns:a16="http://schemas.microsoft.com/office/drawing/2014/main" id="{C5D06ACC-07AF-4A9E-9F11-67904DA3CF80}"/>
              </a:ext>
            </a:extLst>
          </p:cNvPr>
          <p:cNvSpPr>
            <a:spLocks noChangeAspect="1"/>
          </p:cNvSpPr>
          <p:nvPr/>
        </p:nvSpPr>
        <p:spPr>
          <a:xfrm>
            <a:off x="425450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3" name="Oval 32">
            <a:extLst>
              <a:ext uri="{FF2B5EF4-FFF2-40B4-BE49-F238E27FC236}">
                <a16:creationId xmlns:a16="http://schemas.microsoft.com/office/drawing/2014/main" id="{0095E75D-5A80-4AD2-AD8E-D31004E6EAFD}"/>
              </a:ext>
            </a:extLst>
          </p:cNvPr>
          <p:cNvSpPr>
            <a:spLocks noChangeAspect="1"/>
          </p:cNvSpPr>
          <p:nvPr/>
        </p:nvSpPr>
        <p:spPr>
          <a:xfrm>
            <a:off x="9802919" y="5902120"/>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2D0F7CB2-7AC1-44A6-9B71-40C44472359D}"/>
              </a:ext>
            </a:extLst>
          </p:cNvPr>
          <p:cNvSpPr>
            <a:spLocks noChangeAspect="1"/>
          </p:cNvSpPr>
          <p:nvPr/>
        </p:nvSpPr>
        <p:spPr>
          <a:xfrm>
            <a:off x="7309520" y="5902233"/>
            <a:ext cx="627982" cy="627982"/>
          </a:xfrm>
          <a:prstGeom prst="ellipse">
            <a:avLst/>
          </a:prstGeom>
          <a:noFill/>
          <a:ln w="76200">
            <a:solidFill>
              <a:srgbClr val="A9A9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pic>
        <p:nvPicPr>
          <p:cNvPr id="36" name="Graphic 35">
            <a:extLst>
              <a:ext uri="{FF2B5EF4-FFF2-40B4-BE49-F238E27FC236}">
                <a16:creationId xmlns:a16="http://schemas.microsoft.com/office/drawing/2014/main" id="{94AC6C23-1A84-4349-AAEC-FB62489F9F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69" y="6005182"/>
            <a:ext cx="422083" cy="422083"/>
          </a:xfrm>
          <a:prstGeom prst="rect">
            <a:avLst/>
          </a:prstGeom>
        </p:spPr>
      </p:pic>
      <p:pic>
        <p:nvPicPr>
          <p:cNvPr id="38" name="Graphic 37">
            <a:extLst>
              <a:ext uri="{FF2B5EF4-FFF2-40B4-BE49-F238E27FC236}">
                <a16:creationId xmlns:a16="http://schemas.microsoft.com/office/drawing/2014/main" id="{A6004530-656C-417F-B838-116A8BC491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841" y="6021965"/>
            <a:ext cx="405300" cy="405300"/>
          </a:xfrm>
          <a:prstGeom prst="rect">
            <a:avLst/>
          </a:prstGeom>
        </p:spPr>
      </p:pic>
      <p:pic>
        <p:nvPicPr>
          <p:cNvPr id="40" name="Graphic 39">
            <a:extLst>
              <a:ext uri="{FF2B5EF4-FFF2-40B4-BE49-F238E27FC236}">
                <a16:creationId xmlns:a16="http://schemas.microsoft.com/office/drawing/2014/main" id="{469C2119-8B0E-4D05-8C2D-B4A812E0C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412" y="5945137"/>
            <a:ext cx="482128" cy="482128"/>
          </a:xfrm>
          <a:prstGeom prst="rect">
            <a:avLst/>
          </a:prstGeom>
        </p:spPr>
      </p:pic>
      <p:pic>
        <p:nvPicPr>
          <p:cNvPr id="42" name="Graphic 41">
            <a:extLst>
              <a:ext uri="{FF2B5EF4-FFF2-40B4-BE49-F238E27FC236}">
                <a16:creationId xmlns:a16="http://schemas.microsoft.com/office/drawing/2014/main" id="{6F2516EC-42F5-439F-861C-3F4D2594E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9563" y="6051528"/>
            <a:ext cx="329392" cy="329392"/>
          </a:xfrm>
          <a:prstGeom prst="rect">
            <a:avLst/>
          </a:prstGeom>
        </p:spPr>
      </p:pic>
      <p:pic>
        <p:nvPicPr>
          <p:cNvPr id="6146" name="Picture 2">
            <a:extLst>
              <a:ext uri="{FF2B5EF4-FFF2-40B4-BE49-F238E27FC236}">
                <a16:creationId xmlns:a16="http://schemas.microsoft.com/office/drawing/2014/main" id="{3BBE741E-BF3B-4816-8377-2D24BDD5B10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998" t="30294" r="9805" b="46016"/>
          <a:stretch/>
        </p:blipFill>
        <p:spPr bwMode="auto">
          <a:xfrm>
            <a:off x="1001620" y="2497754"/>
            <a:ext cx="10188759" cy="155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6185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EF387EC-F14C-49C2-906C-BF0D0B7DB523}"/>
              </a:ext>
            </a:extLst>
          </p:cNvPr>
          <p:cNvSpPr/>
          <p:nvPr/>
        </p:nvSpPr>
        <p:spPr>
          <a:xfrm rot="946896">
            <a:off x="-84524" y="-2422443"/>
            <a:ext cx="14278754" cy="588608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rgbClr val="D2AF00"/>
              </a:solidFill>
            </a:endParaRPr>
          </a:p>
        </p:txBody>
      </p:sp>
      <p:sp>
        <p:nvSpPr>
          <p:cNvPr id="7" name="Title 1">
            <a:extLst>
              <a:ext uri="{FF2B5EF4-FFF2-40B4-BE49-F238E27FC236}">
                <a16:creationId xmlns:a16="http://schemas.microsoft.com/office/drawing/2014/main" id="{9FECFCCC-595D-4900-8EBB-E0F09623DE2F}"/>
              </a:ext>
            </a:extLst>
          </p:cNvPr>
          <p:cNvSpPr>
            <a:spLocks noGrp="1"/>
          </p:cNvSpPr>
          <p:nvPr>
            <p:ph type="title"/>
          </p:nvPr>
        </p:nvSpPr>
        <p:spPr>
          <a:xfrm>
            <a:off x="1330371" y="4491046"/>
            <a:ext cx="4164739" cy="1064623"/>
          </a:xfrm>
        </p:spPr>
        <p:txBody>
          <a:bodyPr>
            <a:normAutofit/>
          </a:bodyPr>
          <a:lstStyle/>
          <a:p>
            <a:r>
              <a:rPr lang="en-US" sz="4800" dirty="0">
                <a:latin typeface="Bodoni MT" panose="02070603080606020203" pitchFamily="18" charset="0"/>
              </a:rPr>
              <a:t>D</a:t>
            </a:r>
            <a:r>
              <a:rPr lang="en-SG" sz="4800" dirty="0" err="1">
                <a:latin typeface="Bodoni MT" panose="02070603080606020203" pitchFamily="18" charset="0"/>
              </a:rPr>
              <a:t>emonstration</a:t>
            </a:r>
            <a:endParaRPr lang="en-SG" sz="4800" dirty="0">
              <a:latin typeface="Bodoni MT" panose="02070603080606020203" pitchFamily="18" charset="0"/>
            </a:endParaRPr>
          </a:p>
        </p:txBody>
      </p:sp>
      <p:pic>
        <p:nvPicPr>
          <p:cNvPr id="13" name="Picture 12" descr="A close up of a stereo&#10;&#10;Description automatically generated">
            <a:extLst>
              <a:ext uri="{FF2B5EF4-FFF2-40B4-BE49-F238E27FC236}">
                <a16:creationId xmlns:a16="http://schemas.microsoft.com/office/drawing/2014/main" id="{706843BC-375C-453F-B27B-F99AD289CE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7362" y="2879888"/>
            <a:ext cx="6468533" cy="3637797"/>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F450086E-DF16-4B46-AB95-FD4B1473B3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457" y="1755317"/>
            <a:ext cx="7382142" cy="4150731"/>
          </a:xfrm>
          <a:prstGeom prst="rect">
            <a:avLst/>
          </a:prstGeom>
        </p:spPr>
      </p:pic>
      <p:pic>
        <p:nvPicPr>
          <p:cNvPr id="19" name="Picture 18" descr="A close up of a screen&#10;&#10;Description automatically generated">
            <a:extLst>
              <a:ext uri="{FF2B5EF4-FFF2-40B4-BE49-F238E27FC236}">
                <a16:creationId xmlns:a16="http://schemas.microsoft.com/office/drawing/2014/main" id="{E9BF5AC0-7DA2-476F-8D53-32CBCF6A6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8837" y="872625"/>
            <a:ext cx="7382145" cy="4150732"/>
          </a:xfrm>
          <a:prstGeom prst="rect">
            <a:avLst/>
          </a:prstGeom>
        </p:spPr>
      </p:pic>
    </p:spTree>
    <p:extLst>
      <p:ext uri="{BB962C8B-B14F-4D97-AF65-F5344CB8AC3E}">
        <p14:creationId xmlns:p14="http://schemas.microsoft.com/office/powerpoint/2010/main" val="25859336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075F50-AFE8-4E25-85C2-A69C2A6174AD}"/>
              </a:ext>
            </a:extLst>
          </p:cNvPr>
          <p:cNvSpPr>
            <a:spLocks noGrp="1"/>
          </p:cNvSpPr>
          <p:nvPr>
            <p:ph type="title"/>
          </p:nvPr>
        </p:nvSpPr>
        <p:spPr>
          <a:xfrm>
            <a:off x="415971" y="237828"/>
            <a:ext cx="4164739" cy="1064623"/>
          </a:xfrm>
        </p:spPr>
        <p:txBody>
          <a:bodyPr>
            <a:normAutofit/>
          </a:bodyPr>
          <a:lstStyle/>
          <a:p>
            <a:r>
              <a:rPr lang="en-US" sz="4800" dirty="0">
                <a:latin typeface="Bodoni MT" panose="02070603080606020203" pitchFamily="18" charset="0"/>
              </a:rPr>
              <a:t>D</a:t>
            </a:r>
            <a:r>
              <a:rPr lang="en-SG" sz="4800" dirty="0" err="1">
                <a:latin typeface="Bodoni MT" panose="02070603080606020203" pitchFamily="18" charset="0"/>
              </a:rPr>
              <a:t>emonstration</a:t>
            </a:r>
            <a:endParaRPr lang="en-SG" sz="4800" dirty="0">
              <a:latin typeface="Bodoni MT" panose="02070603080606020203" pitchFamily="18" charset="0"/>
            </a:endParaRPr>
          </a:p>
        </p:txBody>
      </p:sp>
      <p:pic>
        <p:nvPicPr>
          <p:cNvPr id="5" name="Picture 4" descr="A close up of a screen&#10;&#10;Description automatically generated">
            <a:extLst>
              <a:ext uri="{FF2B5EF4-FFF2-40B4-BE49-F238E27FC236}">
                <a16:creationId xmlns:a16="http://schemas.microsoft.com/office/drawing/2014/main" id="{9CA114C1-BA52-4CF3-80EA-523A20410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66" y="770139"/>
            <a:ext cx="10589468" cy="5954102"/>
          </a:xfrm>
          <a:prstGeom prst="rect">
            <a:avLst/>
          </a:prstGeom>
        </p:spPr>
      </p:pic>
    </p:spTree>
    <p:extLst>
      <p:ext uri="{BB962C8B-B14F-4D97-AF65-F5344CB8AC3E}">
        <p14:creationId xmlns:p14="http://schemas.microsoft.com/office/powerpoint/2010/main" val="39022759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075F50-AFE8-4E25-85C2-A69C2A6174AD}"/>
              </a:ext>
            </a:extLst>
          </p:cNvPr>
          <p:cNvSpPr>
            <a:spLocks noGrp="1"/>
          </p:cNvSpPr>
          <p:nvPr>
            <p:ph type="title"/>
          </p:nvPr>
        </p:nvSpPr>
        <p:spPr>
          <a:xfrm>
            <a:off x="415971" y="237828"/>
            <a:ext cx="4164739" cy="1064623"/>
          </a:xfrm>
        </p:spPr>
        <p:txBody>
          <a:bodyPr>
            <a:normAutofit/>
          </a:bodyPr>
          <a:lstStyle/>
          <a:p>
            <a:r>
              <a:rPr lang="en-US" sz="4800" dirty="0">
                <a:latin typeface="Bodoni MT" panose="02070603080606020203" pitchFamily="18" charset="0"/>
              </a:rPr>
              <a:t>D</a:t>
            </a:r>
            <a:r>
              <a:rPr lang="en-SG" sz="4800" dirty="0" err="1">
                <a:latin typeface="Bodoni MT" panose="02070603080606020203" pitchFamily="18" charset="0"/>
              </a:rPr>
              <a:t>emonstration</a:t>
            </a:r>
            <a:endParaRPr lang="en-SG" sz="4800" dirty="0">
              <a:latin typeface="Bodoni MT" panose="02070603080606020203" pitchFamily="18" charset="0"/>
            </a:endParaRPr>
          </a:p>
        </p:txBody>
      </p:sp>
      <p:pic>
        <p:nvPicPr>
          <p:cNvPr id="5" name="Picture 4" descr="A close up of a screen&#10;&#10;Description automatically generated">
            <a:extLst>
              <a:ext uri="{FF2B5EF4-FFF2-40B4-BE49-F238E27FC236}">
                <a16:creationId xmlns:a16="http://schemas.microsoft.com/office/drawing/2014/main" id="{9CA114C1-BA52-4CF3-80EA-523A20410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66" y="770139"/>
            <a:ext cx="10589468" cy="595410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6BB282C5-ECEA-444D-8CBB-CB168D38FE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66" y="770139"/>
            <a:ext cx="10589464" cy="5954101"/>
          </a:xfrm>
          <a:prstGeom prst="rect">
            <a:avLst/>
          </a:prstGeom>
        </p:spPr>
      </p:pic>
    </p:spTree>
    <p:extLst>
      <p:ext uri="{BB962C8B-B14F-4D97-AF65-F5344CB8AC3E}">
        <p14:creationId xmlns:p14="http://schemas.microsoft.com/office/powerpoint/2010/main" val="245557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075F50-AFE8-4E25-85C2-A69C2A6174AD}"/>
              </a:ext>
            </a:extLst>
          </p:cNvPr>
          <p:cNvSpPr>
            <a:spLocks noGrp="1"/>
          </p:cNvSpPr>
          <p:nvPr>
            <p:ph type="title"/>
          </p:nvPr>
        </p:nvSpPr>
        <p:spPr>
          <a:xfrm>
            <a:off x="415971" y="237828"/>
            <a:ext cx="4164739" cy="1064623"/>
          </a:xfrm>
        </p:spPr>
        <p:txBody>
          <a:bodyPr>
            <a:normAutofit/>
          </a:bodyPr>
          <a:lstStyle/>
          <a:p>
            <a:r>
              <a:rPr lang="en-US" sz="4800" dirty="0">
                <a:latin typeface="Bodoni MT" panose="02070603080606020203" pitchFamily="18" charset="0"/>
              </a:rPr>
              <a:t>D</a:t>
            </a:r>
            <a:r>
              <a:rPr lang="en-SG" sz="4800" dirty="0" err="1">
                <a:latin typeface="Bodoni MT" panose="02070603080606020203" pitchFamily="18" charset="0"/>
              </a:rPr>
              <a:t>emonstration</a:t>
            </a:r>
            <a:endParaRPr lang="en-SG" sz="4800" dirty="0">
              <a:latin typeface="Bodoni MT" panose="02070603080606020203" pitchFamily="18" charset="0"/>
            </a:endParaRPr>
          </a:p>
        </p:txBody>
      </p:sp>
      <p:pic>
        <p:nvPicPr>
          <p:cNvPr id="5" name="Picture 4" descr="A close up of a screen&#10;&#10;Description automatically generated">
            <a:extLst>
              <a:ext uri="{FF2B5EF4-FFF2-40B4-BE49-F238E27FC236}">
                <a16:creationId xmlns:a16="http://schemas.microsoft.com/office/drawing/2014/main" id="{9CA114C1-BA52-4CF3-80EA-523A20410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66" y="770139"/>
            <a:ext cx="10589468" cy="595410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6BB282C5-ECEA-444D-8CBB-CB168D38FE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66" y="770139"/>
            <a:ext cx="10589464" cy="5954101"/>
          </a:xfrm>
          <a:prstGeom prst="rect">
            <a:avLst/>
          </a:prstGeom>
        </p:spPr>
      </p:pic>
      <p:pic>
        <p:nvPicPr>
          <p:cNvPr id="7" name="Picture 6" descr="A close up of a stereo&#10;&#10;Description automatically generated">
            <a:extLst>
              <a:ext uri="{FF2B5EF4-FFF2-40B4-BE49-F238E27FC236}">
                <a16:creationId xmlns:a16="http://schemas.microsoft.com/office/drawing/2014/main" id="{79830DB8-E87D-4BA3-9A4E-F3AC454750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921" y="758923"/>
            <a:ext cx="10422154" cy="5861249"/>
          </a:xfrm>
          <a:prstGeom prst="rect">
            <a:avLst/>
          </a:prstGeom>
        </p:spPr>
      </p:pic>
    </p:spTree>
    <p:extLst>
      <p:ext uri="{BB962C8B-B14F-4D97-AF65-F5344CB8AC3E}">
        <p14:creationId xmlns:p14="http://schemas.microsoft.com/office/powerpoint/2010/main" val="271297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075F50-AFE8-4E25-85C2-A69C2A6174AD}"/>
              </a:ext>
            </a:extLst>
          </p:cNvPr>
          <p:cNvSpPr>
            <a:spLocks noGrp="1"/>
          </p:cNvSpPr>
          <p:nvPr>
            <p:ph type="title"/>
          </p:nvPr>
        </p:nvSpPr>
        <p:spPr>
          <a:xfrm>
            <a:off x="415971" y="237828"/>
            <a:ext cx="4164739" cy="1064623"/>
          </a:xfrm>
        </p:spPr>
        <p:txBody>
          <a:bodyPr>
            <a:normAutofit/>
          </a:bodyPr>
          <a:lstStyle/>
          <a:p>
            <a:r>
              <a:rPr lang="en-US" sz="4800" dirty="0">
                <a:latin typeface="Bodoni MT" panose="02070603080606020203" pitchFamily="18" charset="0"/>
              </a:rPr>
              <a:t>D</a:t>
            </a:r>
            <a:r>
              <a:rPr lang="en-SG" sz="4800" dirty="0" err="1">
                <a:latin typeface="Bodoni MT" panose="02070603080606020203" pitchFamily="18" charset="0"/>
              </a:rPr>
              <a:t>emonstration</a:t>
            </a:r>
            <a:endParaRPr lang="en-SG" sz="4800" dirty="0">
              <a:latin typeface="Bodoni MT" panose="02070603080606020203" pitchFamily="18" charset="0"/>
            </a:endParaRPr>
          </a:p>
        </p:txBody>
      </p:sp>
      <p:pic>
        <p:nvPicPr>
          <p:cNvPr id="5" name="Picture 4" descr="A close up of a screen&#10;&#10;Description automatically generated">
            <a:extLst>
              <a:ext uri="{FF2B5EF4-FFF2-40B4-BE49-F238E27FC236}">
                <a16:creationId xmlns:a16="http://schemas.microsoft.com/office/drawing/2014/main" id="{9CA114C1-BA52-4CF3-80EA-523A20410D09}"/>
              </a:ext>
            </a:extLst>
          </p:cNvPr>
          <p:cNvPicPr>
            <a:picLocks noChangeAspect="1"/>
          </p:cNvPicPr>
          <p:nvPr/>
        </p:nvPicPr>
        <p:blipFill rotWithShape="1">
          <a:blip r:embed="rId2">
            <a:extLst>
              <a:ext uri="{28A0092B-C50C-407E-A947-70E740481C1C}">
                <a14:useLocalDpi xmlns:a14="http://schemas.microsoft.com/office/drawing/2010/main" val="0"/>
              </a:ext>
            </a:extLst>
          </a:blip>
          <a:srcRect l="36523" r="36759"/>
          <a:stretch/>
        </p:blipFill>
        <p:spPr>
          <a:xfrm>
            <a:off x="6825247" y="885512"/>
            <a:ext cx="2829261" cy="5954102"/>
          </a:xfrm>
          <a:prstGeom prst="rect">
            <a:avLst/>
          </a:prstGeom>
        </p:spPr>
      </p:pic>
      <p:pic>
        <p:nvPicPr>
          <p:cNvPr id="7" name="Picture 6" descr="A close up of a stereo&#10;&#10;Description automatically generated">
            <a:extLst>
              <a:ext uri="{FF2B5EF4-FFF2-40B4-BE49-F238E27FC236}">
                <a16:creationId xmlns:a16="http://schemas.microsoft.com/office/drawing/2014/main" id="{79830DB8-E87D-4BA3-9A4E-F3AC45475037}"/>
              </a:ext>
            </a:extLst>
          </p:cNvPr>
          <p:cNvPicPr>
            <a:picLocks noChangeAspect="1"/>
          </p:cNvPicPr>
          <p:nvPr/>
        </p:nvPicPr>
        <p:blipFill rotWithShape="1">
          <a:blip r:embed="rId3">
            <a:extLst>
              <a:ext uri="{28A0092B-C50C-407E-A947-70E740481C1C}">
                <a14:useLocalDpi xmlns:a14="http://schemas.microsoft.com/office/drawing/2010/main" val="0"/>
              </a:ext>
            </a:extLst>
          </a:blip>
          <a:srcRect l="35671" r="35665"/>
          <a:stretch/>
        </p:blipFill>
        <p:spPr>
          <a:xfrm>
            <a:off x="2292929" y="885512"/>
            <a:ext cx="2987480" cy="5861249"/>
          </a:xfrm>
          <a:prstGeom prst="rect">
            <a:avLst/>
          </a:prstGeom>
        </p:spPr>
      </p:pic>
      <p:pic>
        <p:nvPicPr>
          <p:cNvPr id="1026" name="Picture 2">
            <a:extLst>
              <a:ext uri="{FF2B5EF4-FFF2-40B4-BE49-F238E27FC236}">
                <a16:creationId xmlns:a16="http://schemas.microsoft.com/office/drawing/2014/main" id="{BB5E24CE-8078-49C3-9FD8-379B07B1CE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753" b="4531"/>
          <a:stretch/>
        </p:blipFill>
        <p:spPr bwMode="auto">
          <a:xfrm>
            <a:off x="2668198" y="1817990"/>
            <a:ext cx="2236941" cy="415449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7F87056-E1F9-48F8-B57E-AE79D81843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915" b="4943"/>
          <a:stretch/>
        </p:blipFill>
        <p:spPr bwMode="auto">
          <a:xfrm>
            <a:off x="7113787" y="1861351"/>
            <a:ext cx="2262158" cy="4002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25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075F50-AFE8-4E25-85C2-A69C2A6174AD}"/>
              </a:ext>
            </a:extLst>
          </p:cNvPr>
          <p:cNvSpPr>
            <a:spLocks noGrp="1"/>
          </p:cNvSpPr>
          <p:nvPr>
            <p:ph type="title"/>
          </p:nvPr>
        </p:nvSpPr>
        <p:spPr>
          <a:xfrm>
            <a:off x="415971" y="237828"/>
            <a:ext cx="4164739" cy="1064623"/>
          </a:xfrm>
        </p:spPr>
        <p:txBody>
          <a:bodyPr>
            <a:normAutofit/>
          </a:bodyPr>
          <a:lstStyle/>
          <a:p>
            <a:r>
              <a:rPr lang="en-US" sz="4800" dirty="0">
                <a:latin typeface="Bodoni MT" panose="02070603080606020203" pitchFamily="18" charset="0"/>
              </a:rPr>
              <a:t>D</a:t>
            </a:r>
            <a:r>
              <a:rPr lang="en-SG" sz="4800" dirty="0" err="1">
                <a:latin typeface="Bodoni MT" panose="02070603080606020203" pitchFamily="18" charset="0"/>
              </a:rPr>
              <a:t>emonstration</a:t>
            </a:r>
            <a:endParaRPr lang="en-SG" sz="4800" dirty="0">
              <a:latin typeface="Bodoni MT" panose="02070603080606020203" pitchFamily="18" charset="0"/>
            </a:endParaRPr>
          </a:p>
        </p:txBody>
      </p:sp>
      <p:pic>
        <p:nvPicPr>
          <p:cNvPr id="5" name="Picture 4" descr="A close up of a screen&#10;&#10;Description automatically generated">
            <a:extLst>
              <a:ext uri="{FF2B5EF4-FFF2-40B4-BE49-F238E27FC236}">
                <a16:creationId xmlns:a16="http://schemas.microsoft.com/office/drawing/2014/main" id="{9CA114C1-BA52-4CF3-80EA-523A20410D09}"/>
              </a:ext>
            </a:extLst>
          </p:cNvPr>
          <p:cNvPicPr>
            <a:picLocks noChangeAspect="1"/>
          </p:cNvPicPr>
          <p:nvPr/>
        </p:nvPicPr>
        <p:blipFill rotWithShape="1">
          <a:blip r:embed="rId2">
            <a:extLst>
              <a:ext uri="{28A0092B-C50C-407E-A947-70E740481C1C}">
                <a14:useLocalDpi xmlns:a14="http://schemas.microsoft.com/office/drawing/2010/main" val="0"/>
              </a:ext>
            </a:extLst>
          </a:blip>
          <a:srcRect l="36523" r="36759"/>
          <a:stretch/>
        </p:blipFill>
        <p:spPr>
          <a:xfrm>
            <a:off x="6825247" y="885512"/>
            <a:ext cx="2829261" cy="5954102"/>
          </a:xfrm>
          <a:prstGeom prst="rect">
            <a:avLst/>
          </a:prstGeom>
        </p:spPr>
      </p:pic>
      <p:pic>
        <p:nvPicPr>
          <p:cNvPr id="7" name="Picture 6" descr="A close up of a stereo&#10;&#10;Description automatically generated">
            <a:extLst>
              <a:ext uri="{FF2B5EF4-FFF2-40B4-BE49-F238E27FC236}">
                <a16:creationId xmlns:a16="http://schemas.microsoft.com/office/drawing/2014/main" id="{79830DB8-E87D-4BA3-9A4E-F3AC45475037}"/>
              </a:ext>
            </a:extLst>
          </p:cNvPr>
          <p:cNvPicPr>
            <a:picLocks noChangeAspect="1"/>
          </p:cNvPicPr>
          <p:nvPr/>
        </p:nvPicPr>
        <p:blipFill rotWithShape="1">
          <a:blip r:embed="rId3">
            <a:extLst>
              <a:ext uri="{28A0092B-C50C-407E-A947-70E740481C1C}">
                <a14:useLocalDpi xmlns:a14="http://schemas.microsoft.com/office/drawing/2010/main" val="0"/>
              </a:ext>
            </a:extLst>
          </a:blip>
          <a:srcRect l="35671" r="35665"/>
          <a:stretch/>
        </p:blipFill>
        <p:spPr>
          <a:xfrm>
            <a:off x="2292929" y="885512"/>
            <a:ext cx="2987480" cy="5861249"/>
          </a:xfrm>
          <a:prstGeom prst="rect">
            <a:avLst/>
          </a:prstGeom>
        </p:spPr>
      </p:pic>
      <p:pic>
        <p:nvPicPr>
          <p:cNvPr id="1028" name="Picture 4">
            <a:extLst>
              <a:ext uri="{FF2B5EF4-FFF2-40B4-BE49-F238E27FC236}">
                <a16:creationId xmlns:a16="http://schemas.microsoft.com/office/drawing/2014/main" id="{57F87056-E1F9-48F8-B57E-AE79D81843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15" b="4943"/>
          <a:stretch/>
        </p:blipFill>
        <p:spPr bwMode="auto">
          <a:xfrm>
            <a:off x="7113787" y="1861351"/>
            <a:ext cx="2262158" cy="4002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AF28FDB-5979-41A0-8ED4-7195D6546C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0152" y="1861351"/>
            <a:ext cx="2243492" cy="39164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4C52BE5-364B-4616-852D-532BF75C71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787" y="1861351"/>
            <a:ext cx="2262158" cy="4092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22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075F50-AFE8-4E25-85C2-A69C2A6174AD}"/>
              </a:ext>
            </a:extLst>
          </p:cNvPr>
          <p:cNvSpPr>
            <a:spLocks noGrp="1"/>
          </p:cNvSpPr>
          <p:nvPr>
            <p:ph type="title"/>
          </p:nvPr>
        </p:nvSpPr>
        <p:spPr>
          <a:xfrm>
            <a:off x="415971" y="237828"/>
            <a:ext cx="4164739" cy="1064623"/>
          </a:xfrm>
        </p:spPr>
        <p:txBody>
          <a:bodyPr>
            <a:normAutofit/>
          </a:bodyPr>
          <a:lstStyle/>
          <a:p>
            <a:r>
              <a:rPr lang="en-US" sz="4800" dirty="0">
                <a:latin typeface="Bodoni MT" panose="02070603080606020203" pitchFamily="18" charset="0"/>
              </a:rPr>
              <a:t>D</a:t>
            </a:r>
            <a:r>
              <a:rPr lang="en-SG" sz="4800" dirty="0" err="1">
                <a:latin typeface="Bodoni MT" panose="02070603080606020203" pitchFamily="18" charset="0"/>
              </a:rPr>
              <a:t>emonstration</a:t>
            </a:r>
            <a:endParaRPr lang="en-SG" sz="4800" dirty="0">
              <a:latin typeface="Bodoni MT" panose="02070603080606020203" pitchFamily="18" charset="0"/>
            </a:endParaRPr>
          </a:p>
        </p:txBody>
      </p:sp>
      <p:pic>
        <p:nvPicPr>
          <p:cNvPr id="5" name="Picture 4" descr="A close up of a screen&#10;&#10;Description automatically generated">
            <a:extLst>
              <a:ext uri="{FF2B5EF4-FFF2-40B4-BE49-F238E27FC236}">
                <a16:creationId xmlns:a16="http://schemas.microsoft.com/office/drawing/2014/main" id="{9CA114C1-BA52-4CF3-80EA-523A20410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66" y="770139"/>
            <a:ext cx="10589468" cy="5954102"/>
          </a:xfrm>
          <a:prstGeom prst="rect">
            <a:avLst/>
          </a:prstGeom>
        </p:spPr>
      </p:pic>
      <p:pic>
        <p:nvPicPr>
          <p:cNvPr id="6146" name="Picture 2">
            <a:extLst>
              <a:ext uri="{FF2B5EF4-FFF2-40B4-BE49-F238E27FC236}">
                <a16:creationId xmlns:a16="http://schemas.microsoft.com/office/drawing/2014/main" id="{9B7EA5E2-8DCD-4441-AA5E-2D50697F3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143" y="1737076"/>
            <a:ext cx="2292235" cy="3992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0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8A6F67-E140-46C3-AECB-5D830F4A9AB2}"/>
              </a:ext>
            </a:extLst>
          </p:cNvPr>
          <p:cNvSpPr>
            <a:spLocks noGrp="1"/>
          </p:cNvSpPr>
          <p:nvPr>
            <p:ph idx="1"/>
          </p:nvPr>
        </p:nvSpPr>
        <p:spPr>
          <a:xfrm>
            <a:off x="93617" y="-91441"/>
            <a:ext cx="12098383" cy="6753497"/>
          </a:xfrm>
        </p:spPr>
        <p:txBody>
          <a:bodyPr>
            <a:noAutofit/>
          </a:bodyPr>
          <a:lstStyle/>
          <a:p>
            <a:pPr marL="0" indent="0" fontAlgn="base">
              <a:buNone/>
            </a:pPr>
            <a:r>
              <a:rPr lang="en-US" sz="3600" dirty="0">
                <a:solidFill>
                  <a:schemeClr val="bg1">
                    <a:lumMod val="65000"/>
                  </a:schemeClr>
                </a:solidFill>
                <a:latin typeface="Arial Nova Cond Light" panose="020B0604020202020204" pitchFamily="34" charset="0"/>
                <a:ea typeface="Yu Mincho" panose="02020400000000000000" pitchFamily="18" charset="-128"/>
              </a:rPr>
              <a:t>The number of suicides in Singapore rose 10 per cent last year, with suicides among boys aged 10 to 19 at a record high, the Samaritans of Singapore (SOS) said on Monday (Jul 29). There were 397 reported suicides in 2018, compared with 361 the year before. This raised the suicide rate to 8.36 deaths per 100,000 Singapore residents, up from 7.74 in 2017. All age groups, except those aged 60 years and above, recorded an increase in the number of suicides, said the suicide prevention agency. Suicide mortality among youths and males is a "significant societal concern", SOS said, highlighting that for every 10 suicides in 2018, at least seven were by men. A total of 94 people aged between 10 and 29 killed themselves last year, SOS said. Among boys aged between 10 and 19 years old, there were 19 suicides last year – the highest since records began in 1991 and almost triple the seven cases recorded in 2017.</a:t>
            </a:r>
          </a:p>
        </p:txBody>
      </p:sp>
    </p:spTree>
    <p:extLst>
      <p:ext uri="{BB962C8B-B14F-4D97-AF65-F5344CB8AC3E}">
        <p14:creationId xmlns:p14="http://schemas.microsoft.com/office/powerpoint/2010/main" val="3176181528"/>
      </p:ext>
    </p:extLst>
  </p:cSld>
  <p:clrMapOvr>
    <a:masterClrMapping/>
  </p:clrMapOvr>
  <p:transition>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8A189A-3836-48DB-BCCC-93E68E2EC99F}"/>
              </a:ext>
            </a:extLst>
          </p:cNvPr>
          <p:cNvSpPr>
            <a:spLocks noGrp="1"/>
          </p:cNvSpPr>
          <p:nvPr>
            <p:ph type="title"/>
          </p:nvPr>
        </p:nvSpPr>
        <p:spPr>
          <a:xfrm>
            <a:off x="1957387" y="2978546"/>
            <a:ext cx="4300194" cy="900907"/>
          </a:xfrm>
        </p:spPr>
        <p:txBody>
          <a:bodyPr>
            <a:normAutofit/>
          </a:bodyPr>
          <a:lstStyle/>
          <a:p>
            <a:r>
              <a:rPr lang="en-US" sz="4800" dirty="0">
                <a:latin typeface="Bodoni MT" panose="02070603080606020203" pitchFamily="18" charset="0"/>
              </a:rPr>
              <a:t>Problems Faced</a:t>
            </a:r>
            <a:endParaRPr lang="en-SG" sz="4800" dirty="0">
              <a:latin typeface="Bodoni MT" panose="02070603080606020203" pitchFamily="18" charset="0"/>
            </a:endParaRPr>
          </a:p>
        </p:txBody>
      </p:sp>
      <p:sp>
        <p:nvSpPr>
          <p:cNvPr id="10" name="Rectangle 9">
            <a:extLst>
              <a:ext uri="{FF2B5EF4-FFF2-40B4-BE49-F238E27FC236}">
                <a16:creationId xmlns:a16="http://schemas.microsoft.com/office/drawing/2014/main" id="{C5549E94-184F-4377-AC9D-48C903952B29}"/>
              </a:ext>
            </a:extLst>
          </p:cNvPr>
          <p:cNvSpPr/>
          <p:nvPr/>
        </p:nvSpPr>
        <p:spPr>
          <a:xfrm>
            <a:off x="2075921" y="3764034"/>
            <a:ext cx="445862" cy="4571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4" name="Graphic 3">
            <a:extLst>
              <a:ext uri="{FF2B5EF4-FFF2-40B4-BE49-F238E27FC236}">
                <a16:creationId xmlns:a16="http://schemas.microsoft.com/office/drawing/2014/main" id="{67AEAA86-FE9D-4406-AC2F-BC6DF5908D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0813" y="2498504"/>
            <a:ext cx="1860990" cy="1860990"/>
          </a:xfrm>
          <a:prstGeom prst="rect">
            <a:avLst/>
          </a:prstGeom>
        </p:spPr>
      </p:pic>
    </p:spTree>
    <p:extLst>
      <p:ext uri="{BB962C8B-B14F-4D97-AF65-F5344CB8AC3E}">
        <p14:creationId xmlns:p14="http://schemas.microsoft.com/office/powerpoint/2010/main" val="1213705889"/>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75" fill="hold">
                                          <p:stCondLst>
                                            <p:cond delay="0"/>
                                          </p:stCondLst>
                                        </p:cTn>
                                        <p:tgtEl>
                                          <p:spTgt spid="4"/>
                                        </p:tgtEl>
                                        <p:attrNameLst>
                                          <p:attrName>r</p:attrName>
                                        </p:attrNameLst>
                                      </p:cBhvr>
                                    </p:animRot>
                                    <p:animRot by="-240000">
                                      <p:cBhvr>
                                        <p:cTn id="7" dur="150" fill="hold">
                                          <p:stCondLst>
                                            <p:cond delay="150"/>
                                          </p:stCondLst>
                                        </p:cTn>
                                        <p:tgtEl>
                                          <p:spTgt spid="4"/>
                                        </p:tgtEl>
                                        <p:attrNameLst>
                                          <p:attrName>r</p:attrName>
                                        </p:attrNameLst>
                                      </p:cBhvr>
                                    </p:animRot>
                                    <p:animRot by="240000">
                                      <p:cBhvr>
                                        <p:cTn id="8" dur="150" fill="hold">
                                          <p:stCondLst>
                                            <p:cond delay="300"/>
                                          </p:stCondLst>
                                        </p:cTn>
                                        <p:tgtEl>
                                          <p:spTgt spid="4"/>
                                        </p:tgtEl>
                                        <p:attrNameLst>
                                          <p:attrName>r</p:attrName>
                                        </p:attrNameLst>
                                      </p:cBhvr>
                                    </p:animRot>
                                    <p:animRot by="-240000">
                                      <p:cBhvr>
                                        <p:cTn id="9" dur="150" fill="hold">
                                          <p:stCondLst>
                                            <p:cond delay="450"/>
                                          </p:stCondLst>
                                        </p:cTn>
                                        <p:tgtEl>
                                          <p:spTgt spid="4"/>
                                        </p:tgtEl>
                                        <p:attrNameLst>
                                          <p:attrName>r</p:attrName>
                                        </p:attrNameLst>
                                      </p:cBhvr>
                                    </p:animRot>
                                    <p:animRot by="120000">
                                      <p:cBhvr>
                                        <p:cTn id="10" dur="150" fill="hold">
                                          <p:stCondLst>
                                            <p:cond delay="6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D434A24-290F-4A41-881E-1838F71879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2105" y="2527915"/>
            <a:ext cx="1802169" cy="1802169"/>
          </a:xfrm>
          <a:prstGeom prst="rect">
            <a:avLst/>
          </a:prstGeom>
        </p:spPr>
      </p:pic>
      <p:pic>
        <p:nvPicPr>
          <p:cNvPr id="7" name="Graphic 6">
            <a:extLst>
              <a:ext uri="{FF2B5EF4-FFF2-40B4-BE49-F238E27FC236}">
                <a16:creationId xmlns:a16="http://schemas.microsoft.com/office/drawing/2014/main" id="{2A62C6D3-22D9-4909-9AFB-38D10508BC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64111" y="2005444"/>
            <a:ext cx="2847109" cy="2847109"/>
          </a:xfrm>
          <a:prstGeom prst="rect">
            <a:avLst/>
          </a:prstGeom>
        </p:spPr>
      </p:pic>
      <p:sp>
        <p:nvSpPr>
          <p:cNvPr id="6" name="Title 1">
            <a:extLst>
              <a:ext uri="{FF2B5EF4-FFF2-40B4-BE49-F238E27FC236}">
                <a16:creationId xmlns:a16="http://schemas.microsoft.com/office/drawing/2014/main" id="{EDC4D585-6AC5-4203-A296-4E68785B2DEC}"/>
              </a:ext>
            </a:extLst>
          </p:cNvPr>
          <p:cNvSpPr txBox="1">
            <a:spLocks/>
          </p:cNvSpPr>
          <p:nvPr/>
        </p:nvSpPr>
        <p:spPr>
          <a:xfrm>
            <a:off x="8151079" y="4852553"/>
            <a:ext cx="1873171" cy="106462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3200" dirty="0">
                <a:latin typeface="Bodoni MT" panose="02070603080606020203" pitchFamily="18" charset="0"/>
              </a:rPr>
              <a:t>Hardware</a:t>
            </a:r>
          </a:p>
        </p:txBody>
      </p:sp>
      <p:sp>
        <p:nvSpPr>
          <p:cNvPr id="8" name="Title 1">
            <a:extLst>
              <a:ext uri="{FF2B5EF4-FFF2-40B4-BE49-F238E27FC236}">
                <a16:creationId xmlns:a16="http://schemas.microsoft.com/office/drawing/2014/main" id="{4E61C281-31FB-42E2-9648-F7540A924FB7}"/>
              </a:ext>
            </a:extLst>
          </p:cNvPr>
          <p:cNvSpPr txBox="1">
            <a:spLocks/>
          </p:cNvSpPr>
          <p:nvPr/>
        </p:nvSpPr>
        <p:spPr>
          <a:xfrm>
            <a:off x="2332059" y="4899642"/>
            <a:ext cx="1162259" cy="106462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3200" dirty="0">
                <a:latin typeface="Bodoni MT" panose="02070603080606020203" pitchFamily="18" charset="0"/>
              </a:rPr>
              <a:t>Time</a:t>
            </a:r>
          </a:p>
        </p:txBody>
      </p:sp>
    </p:spTree>
    <p:extLst>
      <p:ext uri="{BB962C8B-B14F-4D97-AF65-F5344CB8AC3E}">
        <p14:creationId xmlns:p14="http://schemas.microsoft.com/office/powerpoint/2010/main" val="14541185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338B39-C67B-406F-887B-B191CB88F5E8}"/>
              </a:ext>
            </a:extLst>
          </p:cNvPr>
          <p:cNvSpPr>
            <a:spLocks noGrp="1"/>
          </p:cNvSpPr>
          <p:nvPr>
            <p:ph type="title"/>
          </p:nvPr>
        </p:nvSpPr>
        <p:spPr>
          <a:xfrm>
            <a:off x="4494642" y="2896688"/>
            <a:ext cx="3202716" cy="1064623"/>
          </a:xfrm>
        </p:spPr>
        <p:txBody>
          <a:bodyPr>
            <a:normAutofit fontScale="90000"/>
          </a:bodyPr>
          <a:lstStyle/>
          <a:p>
            <a:r>
              <a:rPr lang="en-SG" sz="4800" dirty="0">
                <a:latin typeface="Bodoni MT" panose="02070603080606020203" pitchFamily="18" charset="0"/>
              </a:rPr>
              <a:t>Thank You!</a:t>
            </a:r>
          </a:p>
        </p:txBody>
      </p:sp>
    </p:spTree>
    <p:extLst>
      <p:ext uri="{BB962C8B-B14F-4D97-AF65-F5344CB8AC3E}">
        <p14:creationId xmlns:p14="http://schemas.microsoft.com/office/powerpoint/2010/main" val="2754337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920729A-3C7E-4DE2-A6D4-03B9B8F2B43D}"/>
              </a:ext>
            </a:extLst>
          </p:cNvPr>
          <p:cNvSpPr>
            <a:spLocks noGrp="1"/>
          </p:cNvSpPr>
          <p:nvPr>
            <p:ph type="title"/>
          </p:nvPr>
        </p:nvSpPr>
        <p:spPr>
          <a:xfrm>
            <a:off x="5087315" y="2896688"/>
            <a:ext cx="2017369" cy="1064623"/>
          </a:xfrm>
        </p:spPr>
        <p:txBody>
          <a:bodyPr>
            <a:normAutofit/>
          </a:bodyPr>
          <a:lstStyle/>
          <a:p>
            <a:r>
              <a:rPr lang="en-SG" sz="4800" dirty="0">
                <a:latin typeface="Bodoni MT" panose="02070603080606020203" pitchFamily="18" charset="0"/>
              </a:rPr>
              <a:t>Q &amp; A</a:t>
            </a:r>
          </a:p>
        </p:txBody>
      </p:sp>
    </p:spTree>
    <p:extLst>
      <p:ext uri="{BB962C8B-B14F-4D97-AF65-F5344CB8AC3E}">
        <p14:creationId xmlns:p14="http://schemas.microsoft.com/office/powerpoint/2010/main" val="4261893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8A6F67-E140-46C3-AECB-5D830F4A9AB2}"/>
              </a:ext>
            </a:extLst>
          </p:cNvPr>
          <p:cNvSpPr>
            <a:spLocks noGrp="1"/>
          </p:cNvSpPr>
          <p:nvPr>
            <p:ph idx="1"/>
          </p:nvPr>
        </p:nvSpPr>
        <p:spPr>
          <a:xfrm>
            <a:off x="93617" y="-91441"/>
            <a:ext cx="12098383" cy="6753497"/>
          </a:xfrm>
        </p:spPr>
        <p:txBody>
          <a:bodyPr>
            <a:noAutofit/>
          </a:bodyPr>
          <a:lstStyle/>
          <a:p>
            <a:pPr marL="0" indent="0" fontAlgn="base">
              <a:buNone/>
            </a:pPr>
            <a:r>
              <a:rPr lang="en-US" sz="3600" dirty="0">
                <a:solidFill>
                  <a:schemeClr val="bg1">
                    <a:lumMod val="65000"/>
                  </a:schemeClr>
                </a:solidFill>
                <a:latin typeface="Arial Nova Cond Light" panose="020B0306020202020204" pitchFamily="34" charset="0"/>
                <a:ea typeface="Yu Mincho" panose="02020400000000000000" pitchFamily="18" charset="-128"/>
              </a:rPr>
              <a:t>The number of </a:t>
            </a:r>
            <a:r>
              <a:rPr lang="en-US" sz="3600" dirty="0">
                <a:solidFill>
                  <a:srgbClr val="FF0000"/>
                </a:solidFill>
                <a:latin typeface="Arial Nova Cond Light" panose="020B0306020202020204" pitchFamily="34" charset="0"/>
                <a:ea typeface="Yu Mincho" panose="02020400000000000000" pitchFamily="18" charset="-128"/>
              </a:rPr>
              <a:t>suicides in Singapore rose 10 per cent last year</a:t>
            </a:r>
            <a:r>
              <a:rPr lang="en-US" sz="3600" dirty="0">
                <a:solidFill>
                  <a:schemeClr val="bg1">
                    <a:lumMod val="65000"/>
                  </a:schemeClr>
                </a:solidFill>
                <a:latin typeface="Arial Nova Cond Light" panose="020B0306020202020204" pitchFamily="34" charset="0"/>
                <a:ea typeface="Yu Mincho" panose="02020400000000000000" pitchFamily="18" charset="-128"/>
              </a:rPr>
              <a:t>, with suicides among boys aged 10 to 19 at a record high, the Samaritans of Singapore (SOS) said on Monday (Jul 29). There were 397 reported suicides in 2018, compared with 361 the year before. This raised the suicide rate to 8.36 deaths per 100,000 Singapore residents, up from 7.74 in 2017. All age groups, except those aged 60 years and above, recorded an increase in the number of suicides, said the suicide prevention agency. Suicide mortality among youths and males is a "significant societal concern", SOS said, highlighting that for every 10 suicides in 2018, at least seven were by men. A total of 94 people aged between 10 and 29 killed themselves last year, SOS said. Among boys aged between 10 and 19 years old, there were 19 suicides last year – the highest since records began in 1991 and almost triple the seven cases recorded in 2017.</a:t>
            </a:r>
          </a:p>
        </p:txBody>
      </p:sp>
    </p:spTree>
    <p:extLst>
      <p:ext uri="{BB962C8B-B14F-4D97-AF65-F5344CB8AC3E}">
        <p14:creationId xmlns:p14="http://schemas.microsoft.com/office/powerpoint/2010/main" val="28420099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8A6F67-E140-46C3-AECB-5D830F4A9AB2}"/>
              </a:ext>
            </a:extLst>
          </p:cNvPr>
          <p:cNvSpPr>
            <a:spLocks noGrp="1"/>
          </p:cNvSpPr>
          <p:nvPr>
            <p:ph idx="1"/>
          </p:nvPr>
        </p:nvSpPr>
        <p:spPr>
          <a:xfrm>
            <a:off x="93617" y="-91441"/>
            <a:ext cx="12098383" cy="6753497"/>
          </a:xfrm>
        </p:spPr>
        <p:txBody>
          <a:bodyPr>
            <a:noAutofit/>
          </a:bodyPr>
          <a:lstStyle/>
          <a:p>
            <a:pPr marL="0" indent="0" fontAlgn="base">
              <a:buNone/>
            </a:pPr>
            <a:r>
              <a:rPr lang="en-US" sz="3600" dirty="0">
                <a:solidFill>
                  <a:schemeClr val="bg1">
                    <a:lumMod val="65000"/>
                  </a:schemeClr>
                </a:solidFill>
                <a:latin typeface="Arial Nova Cond Light" panose="020B0306020202020204" pitchFamily="34" charset="0"/>
                <a:ea typeface="Yu Mincho" panose="02020400000000000000" pitchFamily="18" charset="-128"/>
              </a:rPr>
              <a:t>The number of suicides in Singapore rose 10 per cent last year, with suicides among boys aged 10 to 19 at a record high, the Samaritans of Singapore (SOS) said on Monday (Jul 29). There were </a:t>
            </a:r>
            <a:r>
              <a:rPr lang="en-US" sz="3600" dirty="0">
                <a:solidFill>
                  <a:srgbClr val="FF0000"/>
                </a:solidFill>
                <a:latin typeface="Arial Nova Cond Light" panose="020B0306020202020204" pitchFamily="34" charset="0"/>
                <a:ea typeface="Yu Mincho" panose="02020400000000000000" pitchFamily="18" charset="-128"/>
              </a:rPr>
              <a:t>397 reported suicides in 2018</a:t>
            </a:r>
            <a:r>
              <a:rPr lang="en-US" sz="3600" dirty="0">
                <a:solidFill>
                  <a:schemeClr val="bg1">
                    <a:lumMod val="65000"/>
                  </a:schemeClr>
                </a:solidFill>
                <a:latin typeface="Arial Nova Cond Light" panose="020B0306020202020204" pitchFamily="34" charset="0"/>
                <a:ea typeface="Yu Mincho" panose="02020400000000000000" pitchFamily="18" charset="-128"/>
              </a:rPr>
              <a:t>, compared with </a:t>
            </a:r>
            <a:r>
              <a:rPr lang="en-US" sz="3600" dirty="0">
                <a:solidFill>
                  <a:srgbClr val="FF0000"/>
                </a:solidFill>
                <a:latin typeface="Arial Nova Cond Light" panose="020B0306020202020204" pitchFamily="34" charset="0"/>
                <a:ea typeface="Yu Mincho" panose="02020400000000000000" pitchFamily="18" charset="-128"/>
              </a:rPr>
              <a:t>361 the year before</a:t>
            </a:r>
            <a:r>
              <a:rPr lang="en-US" sz="3600" dirty="0">
                <a:solidFill>
                  <a:schemeClr val="bg1">
                    <a:lumMod val="65000"/>
                  </a:schemeClr>
                </a:solidFill>
                <a:latin typeface="Arial Nova Cond Light" panose="020B0306020202020204" pitchFamily="34" charset="0"/>
                <a:ea typeface="Yu Mincho" panose="02020400000000000000" pitchFamily="18" charset="-128"/>
              </a:rPr>
              <a:t>. This raised the suicide rate to 8.36 deaths per 100,000 Singapore residents, up from 7.74 in 2017. All age groups, except those aged 60 years and above, recorded an increase in the number of suicides, said the suicide prevention agency. Suicide mortality among youths and males is a "significant societal concern", SOS said, highlighting that for every 10 suicides in 2018, at least seven were by men. A total of 94 people aged between 10 and 29 killed themselves last year, SOS said. Among boys aged between 10 and 19 years old, there were 19 suicides last year – the highest since records began in 1991 and almost triple the seven cases recorded in 2017.</a:t>
            </a:r>
          </a:p>
        </p:txBody>
      </p:sp>
    </p:spTree>
    <p:extLst>
      <p:ext uri="{BB962C8B-B14F-4D97-AF65-F5344CB8AC3E}">
        <p14:creationId xmlns:p14="http://schemas.microsoft.com/office/powerpoint/2010/main" val="30953551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2816</TotalTime>
  <Words>962</Words>
  <Application>Microsoft Office PowerPoint</Application>
  <PresentationFormat>Widescreen</PresentationFormat>
  <Paragraphs>172</Paragraphs>
  <Slides>73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Arial</vt:lpstr>
      <vt:lpstr>Arial Nova Cond Light</vt:lpstr>
      <vt:lpstr>Bodoni MT</vt:lpstr>
      <vt:lpstr>Calibri</vt:lpstr>
      <vt:lpstr>Calibri Light</vt:lpstr>
      <vt:lpstr>Caros</vt:lpstr>
      <vt:lpstr>Office Theme</vt:lpstr>
      <vt:lpstr>Depression Detection with Speech Analysis (Mobile App)</vt:lpstr>
      <vt:lpstr>PowerPoint Presentation</vt:lpstr>
      <vt:lpstr>PowerPoint Presentation</vt:lpstr>
      <vt:lpstr>What is Depression</vt:lpstr>
      <vt:lpstr>PowerPoint Presentation</vt:lpstr>
      <vt:lpstr>PowerPoint Presentation</vt:lpstr>
      <vt:lpstr>PowerPoint Presentation</vt:lpstr>
      <vt:lpstr>PowerPoint Presentation</vt:lpstr>
      <vt:lpstr>PowerPoint Presentation</vt:lpstr>
      <vt:lpstr>PowerPoint Presentation</vt:lpstr>
      <vt:lpstr>Our Solution</vt:lpstr>
      <vt:lpstr>Our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It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However, with this, our accuracy was </vt:lpstr>
      <vt:lpstr>Optimisation</vt:lpstr>
      <vt:lpstr>Optimisation</vt:lpstr>
      <vt:lpstr>Autoencoders</vt:lpstr>
      <vt:lpstr>Autoencoders</vt:lpstr>
      <vt:lpstr>Generative Adversarial Networks (GAN)</vt:lpstr>
      <vt:lpstr>Generative Adversarial Networks (GAN)</vt:lpstr>
      <vt:lpstr>Generative Adversarial Networks (GAN)</vt:lpstr>
      <vt:lpstr>Conditional Generative Adversarial Networks</vt:lpstr>
      <vt:lpstr>Spectral Gating</vt:lpstr>
      <vt:lpstr>Spectral Gating</vt:lpstr>
      <vt:lpstr>Spectral Gating</vt:lpstr>
      <vt:lpstr>K-Fold Cross Validation</vt:lpstr>
      <vt:lpstr>K-Fold Cross Validation</vt:lpstr>
      <vt:lpstr>K-Fold Cross Validation</vt:lpstr>
      <vt:lpstr>K-Fold Cross Validation</vt:lpstr>
      <vt:lpstr>K-Fold Cross Validation</vt:lpstr>
      <vt:lpstr>K-Fold Cross Validation</vt:lpstr>
      <vt:lpstr>K-Fold Cross Validation</vt:lpstr>
      <vt:lpstr>K-Fold Cross Validation</vt:lpstr>
      <vt:lpstr>K-Fold Cross Validation</vt:lpstr>
      <vt:lpstr>Demonstration</vt:lpstr>
      <vt:lpstr>Demonstration</vt:lpstr>
      <vt:lpstr>Demonstration</vt:lpstr>
      <vt:lpstr>Demonstration</vt:lpstr>
      <vt:lpstr>Demonstration</vt:lpstr>
      <vt:lpstr>Demonstration</vt:lpstr>
      <vt:lpstr>Demonstration</vt:lpstr>
      <vt:lpstr>Problems Faced</vt:lpstr>
      <vt:lpstr>PowerPoint Presentation</vt:lpstr>
      <vt:lpstr>Thank You!</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Depression</dc:title>
  <dc:creator>Tan Hong Ray /ES</dc:creator>
  <cp:lastModifiedBy>Tan Hong Ray /ES</cp:lastModifiedBy>
  <cp:revision>93</cp:revision>
  <dcterms:created xsi:type="dcterms:W3CDTF">2019-08-06T02:50:35Z</dcterms:created>
  <dcterms:modified xsi:type="dcterms:W3CDTF">2019-08-14T18:55:05Z</dcterms:modified>
</cp:coreProperties>
</file>